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3" r:id="rId4"/>
    <p:sldId id="284" r:id="rId5"/>
    <p:sldId id="290" r:id="rId6"/>
    <p:sldId id="293" r:id="rId7"/>
    <p:sldId id="294" r:id="rId8"/>
    <p:sldId id="285" r:id="rId9"/>
    <p:sldId id="287" r:id="rId10"/>
    <p:sldId id="288" r:id="rId11"/>
    <p:sldId id="289" r:id="rId12"/>
    <p:sldId id="296" r:id="rId13"/>
    <p:sldId id="286" r:id="rId14"/>
    <p:sldId id="297" r:id="rId15"/>
    <p:sldId id="298" r:id="rId16"/>
    <p:sldId id="307" r:id="rId17"/>
    <p:sldId id="299" r:id="rId18"/>
    <p:sldId id="300" r:id="rId19"/>
    <p:sldId id="303" r:id="rId20"/>
    <p:sldId id="306" r:id="rId21"/>
    <p:sldId id="305" r:id="rId22"/>
    <p:sldId id="304" r:id="rId23"/>
    <p:sldId id="308" r:id="rId24"/>
    <p:sldId id="309" r:id="rId25"/>
    <p:sldId id="310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5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ECE1D6-9CB7-AB48-979A-C0010D6BF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77A7EAB-DBF5-F24F-A80F-3573D14E6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53AC340-E762-5C49-AFFE-9D690C99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0C42F-5ADE-F341-BCA2-A9B6C57B7275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66BD197-27C2-4B45-B826-33A160934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F77EBC-5316-564B-909C-79824A7FC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DFE4-996A-4248-827B-3DF5DCE25A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6535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F27CA6-CFB3-E748-9635-9D0B3E88E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9581D85-25C5-1541-9EF6-10781682D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75B90E9-FF07-D248-9DA1-1BA72EBD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0C42F-5ADE-F341-BCA2-A9B6C57B7275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17D12B1-2AAC-F647-9865-01DC611D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038D255-B811-E348-830F-29104F2A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DFE4-996A-4248-827B-3DF5DCE25A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172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BDDBE71-DB38-EB40-806A-B6D2B33072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8323CBE-4938-234F-A4BE-EAAA9ABAC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87632AD-F308-2348-9F0B-707ED6CAD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0C42F-5ADE-F341-BCA2-A9B6C57B7275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929A00C-0F35-5949-AE1F-369FECBD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01DCBB-2CFA-7F45-99D3-E92AA0DA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DFE4-996A-4248-827B-3DF5DCE25A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012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4A6215-866A-2E4E-B09E-B5F9BB632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0AB9EE-25ED-2441-B338-24FAC467A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BE5373-6187-A849-A69B-AF827741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0C42F-5ADE-F341-BCA2-A9B6C57B7275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DD3D8C6-6683-AE43-ACC5-120AFC163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AF697A-D23A-944C-A3CE-0C7CD165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DFE4-996A-4248-827B-3DF5DCE25A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9374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8A2406-101F-1043-A047-8A0FE0C71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031EB39-F26B-414E-AE95-D84E02208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724C6D5-085A-8F48-A00D-72EFAE7CC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0C42F-5ADE-F341-BCA2-A9B6C57B7275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49D219A-3CEE-6145-81DA-832AA6D94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1A9CDA3-199A-2E46-A664-C3F184FB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DFE4-996A-4248-827B-3DF5DCE25A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855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57F550-A8E4-744E-804A-443D7E498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AC96BE-2FFF-654B-B3D7-B19BC7DA64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552B5CC-0106-D446-949D-5FAD8098D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01FDDAF-1F15-B843-9C2C-FD3E3B22D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0C42F-5ADE-F341-BCA2-A9B6C57B7275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DADED77-A0F6-9247-810C-F5250D195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85AFDC3-F398-014E-B349-3C250148F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DFE4-996A-4248-827B-3DF5DCE25A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7671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5A4484-445C-3349-8BC7-CB083176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A974848-8DB3-A04D-84D8-F6F0E4D5E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A025801-81AC-774D-B626-8FDA5F1E5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F70F3F2-4FFF-0A40-B368-D490D8F36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C5358AD-616E-EC4C-B02C-E50DAE4378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BBCBCBD-B0DA-2A45-95BD-39C98D464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0C42F-5ADE-F341-BCA2-A9B6C57B7275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A2A6ABD-D3FA-5A41-8FE7-FD8F6A0FE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02C0507-8FE2-D74C-B800-9D2041051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DFE4-996A-4248-827B-3DF5DCE25A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626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3653BF-3252-2347-A077-7DEEFEBDD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9A2AD62-C27D-2845-BEBA-201431720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0C42F-5ADE-F341-BCA2-A9B6C57B7275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8490597-0271-B045-8C6C-8A03A55D6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BF8774F-26F3-E746-8EB8-C4AD538D1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DFE4-996A-4248-827B-3DF5DCE25A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600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1E7C29C-7F87-F84E-AF47-69917F89C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0C42F-5ADE-F341-BCA2-A9B6C57B7275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6DA9F9E-B678-9E48-9FC1-31FECD73C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718CF55-26CD-4B4D-9FAA-0E31EF0DE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DFE4-996A-4248-827B-3DF5DCE25A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5659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0E9F99-8EE9-0D4A-8F19-6DD8CFFFC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A4B72E-51B5-2C44-BED5-381C97C31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B74A22C-A6F4-5349-9692-AFE29BFC9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82CC3C8-180E-9345-98A2-DB9209F81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0C42F-5ADE-F341-BCA2-A9B6C57B7275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AD560A8-8214-B844-A6FA-8E4366E2B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E980A9B-FA67-0540-987F-077F0D064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DFE4-996A-4248-827B-3DF5DCE25A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366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C234C7-9008-3C4C-92DD-2D795B9D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5BBA8C0-0566-E449-BB98-92C4892A20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99992A-3B21-304C-A4F6-225B49B3A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8C4DEFF-3097-8D4A-BD83-F3CBC68AF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0C42F-5ADE-F341-BCA2-A9B6C57B7275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F9DC45A-1BF8-884B-BDFC-A3835264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01E738B-57E9-5A46-99C8-ACFAE7E5D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DFE4-996A-4248-827B-3DF5DCE25A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209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552856F-6E33-FA42-A1EF-6EF221512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A5E9A2C-4448-624E-B0E7-EE5F056AD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A1C9D8-C43D-3645-9619-3ED3A6E52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0C42F-5ADE-F341-BCA2-A9B6C57B7275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95033D9-43BE-D743-B094-3FBC39C5F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74C2E17-C69E-0F44-8FAE-9975E12B3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3DFE4-996A-4248-827B-3DF5DCE25A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818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5434194B-EB56-4062-98C6-CB72F287E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0022124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B3746DB1-35A8-422F-9955-4F8E75DBB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432D9B6-FD3F-344D-A2F4-D654C3C83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7809" y="3793524"/>
            <a:ext cx="5946579" cy="1791693"/>
          </a:xfrm>
        </p:spPr>
        <p:txBody>
          <a:bodyPr anchor="t">
            <a:noAutofit/>
          </a:bodyPr>
          <a:lstStyle/>
          <a:p>
            <a:r>
              <a:rPr lang="pl-PL" sz="4400" b="1" dirty="0">
                <a:solidFill>
                  <a:srgbClr val="000000"/>
                </a:solidFill>
                <a:latin typeface="Candara" panose="020E0502030303020204" pitchFamily="34" charset="0"/>
              </a:rPr>
              <a:t>TRAUMA, PRZEBACZENIE, UZDROWIENIE</a:t>
            </a:r>
          </a:p>
        </p:txBody>
      </p:sp>
      <p:sp>
        <p:nvSpPr>
          <p:cNvPr id="143" name="Freeform 57">
            <a:extLst>
              <a:ext uri="{FF2B5EF4-FFF2-40B4-BE49-F238E27FC236}">
                <a16:creationId xmlns:a16="http://schemas.microsoft.com/office/drawing/2014/main" id="{B817D9AD-5E85-4E85-AC3E-43E24FA91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580219"/>
            <a:ext cx="4383459" cy="5287256"/>
          </a:xfrm>
          <a:custGeom>
            <a:avLst/>
            <a:gdLst>
              <a:gd name="connsiteX0" fmla="*/ 1504462 w 4383459"/>
              <a:gd name="connsiteY0" fmla="*/ 0 h 5287256"/>
              <a:gd name="connsiteX1" fmla="*/ 4383459 w 4383459"/>
              <a:gd name="connsiteY1" fmla="*/ 2878997 h 5287256"/>
              <a:gd name="connsiteX2" fmla="*/ 3114137 w 4383459"/>
              <a:gd name="connsiteY2" fmla="*/ 5266307 h 5287256"/>
              <a:gd name="connsiteX3" fmla="*/ 3079653 w 4383459"/>
              <a:gd name="connsiteY3" fmla="*/ 5287256 h 5287256"/>
              <a:gd name="connsiteX4" fmla="*/ 0 w 4383459"/>
              <a:gd name="connsiteY4" fmla="*/ 5287256 h 5287256"/>
              <a:gd name="connsiteX5" fmla="*/ 0 w 4383459"/>
              <a:gd name="connsiteY5" fmla="*/ 427769 h 5287256"/>
              <a:gd name="connsiteX6" fmla="*/ 132161 w 4383459"/>
              <a:gd name="connsiteY6" fmla="*/ 347480 h 5287256"/>
              <a:gd name="connsiteX7" fmla="*/ 1504462 w 4383459"/>
              <a:gd name="connsiteY7" fmla="*/ 0 h 528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459" h="5287256">
                <a:moveTo>
                  <a:pt x="1504462" y="0"/>
                </a:moveTo>
                <a:cubicBezTo>
                  <a:pt x="3094488" y="0"/>
                  <a:pt x="4383459" y="1288971"/>
                  <a:pt x="4383459" y="2878997"/>
                </a:cubicBezTo>
                <a:cubicBezTo>
                  <a:pt x="4383459" y="3872763"/>
                  <a:pt x="3879955" y="4748930"/>
                  <a:pt x="3114137" y="5266307"/>
                </a:cubicBezTo>
                <a:lnTo>
                  <a:pt x="3079653" y="5287256"/>
                </a:lnTo>
                <a:lnTo>
                  <a:pt x="0" y="5287256"/>
                </a:lnTo>
                <a:lnTo>
                  <a:pt x="0" y="427769"/>
                </a:lnTo>
                <a:lnTo>
                  <a:pt x="132161" y="347480"/>
                </a:lnTo>
                <a:cubicBezTo>
                  <a:pt x="540096" y="125876"/>
                  <a:pt x="1007579" y="0"/>
                  <a:pt x="1504462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F0810290-E788-4DE3-B716-DBE58CC6A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2946" y="0"/>
            <a:ext cx="4185112" cy="3170097"/>
          </a:xfrm>
          <a:custGeom>
            <a:avLst/>
            <a:gdLst>
              <a:gd name="connsiteX0" fmla="*/ 301225 w 4185112"/>
              <a:gd name="connsiteY0" fmla="*/ 0 h 3170097"/>
              <a:gd name="connsiteX1" fmla="*/ 3883887 w 4185112"/>
              <a:gd name="connsiteY1" fmla="*/ 0 h 3170097"/>
              <a:gd name="connsiteX2" fmla="*/ 3932552 w 4185112"/>
              <a:gd name="connsiteY2" fmla="*/ 80105 h 3170097"/>
              <a:gd name="connsiteX3" fmla="*/ 4185112 w 4185112"/>
              <a:gd name="connsiteY3" fmla="*/ 1077541 h 3170097"/>
              <a:gd name="connsiteX4" fmla="*/ 2092556 w 4185112"/>
              <a:gd name="connsiteY4" fmla="*/ 3170097 h 3170097"/>
              <a:gd name="connsiteX5" fmla="*/ 0 w 4185112"/>
              <a:gd name="connsiteY5" fmla="*/ 1077541 h 3170097"/>
              <a:gd name="connsiteX6" fmla="*/ 252561 w 4185112"/>
              <a:gd name="connsiteY6" fmla="*/ 80105 h 317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5112" h="3170097">
                <a:moveTo>
                  <a:pt x="301225" y="0"/>
                </a:moveTo>
                <a:lnTo>
                  <a:pt x="3883887" y="0"/>
                </a:lnTo>
                <a:lnTo>
                  <a:pt x="3932552" y="80105"/>
                </a:lnTo>
                <a:cubicBezTo>
                  <a:pt x="4093621" y="376606"/>
                  <a:pt x="4185112" y="716389"/>
                  <a:pt x="4185112" y="1077541"/>
                </a:cubicBezTo>
                <a:cubicBezTo>
                  <a:pt x="4185112" y="2233228"/>
                  <a:pt x="3248243" y="3170097"/>
                  <a:pt x="2092556" y="3170097"/>
                </a:cubicBezTo>
                <a:cubicBezTo>
                  <a:pt x="936869" y="3170097"/>
                  <a:pt x="0" y="2233228"/>
                  <a:pt x="0" y="1077541"/>
                </a:cubicBezTo>
                <a:cubicBezTo>
                  <a:pt x="0" y="716389"/>
                  <a:pt x="91491" y="376606"/>
                  <a:pt x="252561" y="80105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E709693-87D7-E546-9E1F-AE065E670D3B}"/>
              </a:ext>
            </a:extLst>
          </p:cNvPr>
          <p:cNvSpPr txBox="1"/>
          <p:nvPr/>
        </p:nvSpPr>
        <p:spPr>
          <a:xfrm>
            <a:off x="9234815" y="6354907"/>
            <a:ext cx="3115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© ks. dr Krzysztof Matuszewski</a:t>
            </a:r>
          </a:p>
        </p:txBody>
      </p:sp>
      <p:pic>
        <p:nvPicPr>
          <p:cNvPr id="1032" name="Picture 8" descr="Aborcja - dramat matki i świata - Ostrzegamy.online">
            <a:extLst>
              <a:ext uri="{FF2B5EF4-FFF2-40B4-BE49-F238E27FC236}">
                <a16:creationId xmlns:a16="http://schemas.microsoft.com/office/drawing/2014/main" id="{18D84BFF-3BFD-3D43-80CF-C119257E4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878227"/>
            <a:ext cx="4165335" cy="49012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woja wolność kończy się tam, gdzie moja się zaczyna - Piękno umysłu">
            <a:extLst>
              <a:ext uri="{FF2B5EF4-FFF2-40B4-BE49-F238E27FC236}">
                <a16:creationId xmlns:a16="http://schemas.microsoft.com/office/drawing/2014/main" id="{F293428F-C02A-E74F-9D42-6875A8719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02" y="0"/>
            <a:ext cx="3826000" cy="30238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27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ewnętrzne dziecko - koncepcja, o co chodzi, czemu warto je odnaleźć?">
            <a:extLst>
              <a:ext uri="{FF2B5EF4-FFF2-40B4-BE49-F238E27FC236}">
                <a16:creationId xmlns:a16="http://schemas.microsoft.com/office/drawing/2014/main" id="{B1B5122E-C1AE-EC41-B466-D097128E1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r="6420"/>
          <a:stretch/>
        </p:blipFill>
        <p:spPr bwMode="auto">
          <a:xfrm>
            <a:off x="5797848" y="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4000" b="1" dirty="0">
                <a:solidFill>
                  <a:srgbClr val="000000"/>
                </a:solidFill>
                <a:latin typeface="Candara" panose="020E0502030303020204" pitchFamily="34" charset="0"/>
              </a:rPr>
              <a:t>W stronę integracji </a:t>
            </a:r>
            <a:br>
              <a:rPr lang="pl-PL" sz="4000" b="1" dirty="0">
                <a:solidFill>
                  <a:srgbClr val="000000"/>
                </a:solidFill>
                <a:latin typeface="Candara" panose="020E0502030303020204" pitchFamily="34" charset="0"/>
              </a:rPr>
            </a:br>
            <a:r>
              <a:rPr lang="pl-PL" sz="4000" b="1" dirty="0">
                <a:solidFill>
                  <a:srgbClr val="000000"/>
                </a:solidFill>
                <a:latin typeface="Candara" panose="020E0502030303020204" pitchFamily="34" charset="0"/>
              </a:rPr>
              <a:t>i przebaczenia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0270872-CF0F-1F40-8DE2-CDA76473517D}"/>
              </a:ext>
            </a:extLst>
          </p:cNvPr>
          <p:cNvSpPr txBox="1"/>
          <p:nvPr/>
        </p:nvSpPr>
        <p:spPr>
          <a:xfrm>
            <a:off x="755730" y="2690352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3200" b="1" dirty="0">
                <a:solidFill>
                  <a:srgbClr val="000000"/>
                </a:solidFill>
                <a:latin typeface="Candara" panose="020E0502030303020204" pitchFamily="34" charset="0"/>
              </a:rPr>
              <a:t>KROK 3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Równolegle rozwijać swoje dojrzałe ego (część dojrzałą)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4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342900" indent="-342900" algn="ctr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Samoopieka </a:t>
            </a:r>
          </a:p>
          <a:p>
            <a:pPr marL="342900" indent="-342900" algn="ctr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4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Samowspółczucie</a:t>
            </a:r>
            <a:endParaRPr lang="pl-PL" sz="24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342900" indent="-342900" algn="ctr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Odpowiedzialność za siebie</a:t>
            </a:r>
          </a:p>
          <a:p>
            <a:pPr marL="342900" indent="-342900" algn="ctr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Stawanie w obronie siebie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420414" y="2390575"/>
            <a:ext cx="5675586" cy="2981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pl-PL" sz="28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ewnętrzne dziecko - koncepcja, o co chodzi, czemu warto je odnaleźć?">
            <a:extLst>
              <a:ext uri="{FF2B5EF4-FFF2-40B4-BE49-F238E27FC236}">
                <a16:creationId xmlns:a16="http://schemas.microsoft.com/office/drawing/2014/main" id="{B1B5122E-C1AE-EC41-B466-D097128E1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r="6420"/>
          <a:stretch/>
        </p:blipFill>
        <p:spPr bwMode="auto">
          <a:xfrm>
            <a:off x="5797848" y="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4000" b="1" dirty="0">
                <a:solidFill>
                  <a:srgbClr val="000000"/>
                </a:solidFill>
                <a:latin typeface="Candara" panose="020E0502030303020204" pitchFamily="34" charset="0"/>
              </a:rPr>
              <a:t>W stronę integracji </a:t>
            </a:r>
            <a:br>
              <a:rPr lang="pl-PL" sz="4000" b="1" dirty="0">
                <a:solidFill>
                  <a:srgbClr val="000000"/>
                </a:solidFill>
                <a:latin typeface="Candara" panose="020E0502030303020204" pitchFamily="34" charset="0"/>
              </a:rPr>
            </a:br>
            <a:r>
              <a:rPr lang="pl-PL" sz="4000" b="1" dirty="0">
                <a:solidFill>
                  <a:srgbClr val="000000"/>
                </a:solidFill>
                <a:latin typeface="Candara" panose="020E0502030303020204" pitchFamily="34" charset="0"/>
              </a:rPr>
              <a:t>i przebaczenia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0270872-CF0F-1F40-8DE2-CDA76473517D}"/>
              </a:ext>
            </a:extLst>
          </p:cNvPr>
          <p:cNvSpPr txBox="1"/>
          <p:nvPr/>
        </p:nvSpPr>
        <p:spPr>
          <a:xfrm>
            <a:off x="755730" y="2690352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3200" b="1" dirty="0">
                <a:solidFill>
                  <a:srgbClr val="000000"/>
                </a:solidFill>
                <a:latin typeface="Candara" panose="020E0502030303020204" pitchFamily="34" charset="0"/>
              </a:rPr>
              <a:t>Uwaga!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32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3200" b="1" dirty="0">
                <a:solidFill>
                  <a:srgbClr val="000000"/>
                </a:solidFill>
                <a:latin typeface="Candara" panose="020E0502030303020204" pitchFamily="34" charset="0"/>
              </a:rPr>
              <a:t>Kroki 1 – 3 często nieskuteczne bez „przewodnika” (terapeuty)</a:t>
            </a:r>
            <a:endParaRPr lang="pl-PL" sz="24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420414" y="2390575"/>
            <a:ext cx="5675586" cy="2981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pl-PL" sz="28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3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290" name="Picture 2" descr="Love sculpture by Alexander Milov 👥 Miłość, rzeźba A. Milov Acrylic with  black contour painting on 50x70cm canvas . . . . . #acrylic… | Art,  Artwork, Painting">
            <a:extLst>
              <a:ext uri="{FF2B5EF4-FFF2-40B4-BE49-F238E27FC236}">
                <a16:creationId xmlns:a16="http://schemas.microsoft.com/office/drawing/2014/main" id="{0ABFE891-F488-724D-AC4F-66EF1C01B5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r="-2" b="-2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798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ve sculpture by Alexander Milov 👥 Miłość, rzeźba A. Milov Acrylic with  black contour painting on 50x70cm canvas . . . . . #acrylic… | Art,  Artwork, Painting">
            <a:extLst>
              <a:ext uri="{FF2B5EF4-FFF2-40B4-BE49-F238E27FC236}">
                <a16:creationId xmlns:a16="http://schemas.microsoft.com/office/drawing/2014/main" id="{2B67E431-B82C-5D4C-9ACF-4650AE5AC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r="14753" b="-2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235" y="480239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4400" b="1" dirty="0">
                <a:solidFill>
                  <a:srgbClr val="000000"/>
                </a:solidFill>
                <a:latin typeface="Candara" panose="020E0502030303020204" pitchFamily="34" charset="0"/>
              </a:rPr>
              <a:t>W stronę integracji i przebaczenia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0270872-CF0F-1F40-8DE2-CDA76473517D}"/>
              </a:ext>
            </a:extLst>
          </p:cNvPr>
          <p:cNvSpPr txBox="1"/>
          <p:nvPr/>
        </p:nvSpPr>
        <p:spPr>
          <a:xfrm>
            <a:off x="232522" y="2073740"/>
            <a:ext cx="6130699" cy="4304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i="1" dirty="0">
                <a:solidFill>
                  <a:srgbClr val="000000"/>
                </a:solidFill>
                <a:latin typeface="Candara" panose="020E0502030303020204" pitchFamily="34" charset="0"/>
              </a:rPr>
              <a:t>Nie czuję – czuję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dirty="0">
                <a:solidFill>
                  <a:srgbClr val="000000"/>
                </a:solidFill>
                <a:latin typeface="Candara" panose="020E0502030303020204" pitchFamily="34" charset="0"/>
              </a:rPr>
              <a:t>– pozwalam sobie czuć…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dirty="0">
                <a:solidFill>
                  <a:srgbClr val="000000"/>
                </a:solidFill>
                <a:latin typeface="Candara" panose="020E0502030303020204" pitchFamily="34" charset="0"/>
              </a:rPr>
              <a:t>ciało i emocje (proces, czasem długoterminowy)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i="1" dirty="0">
                <a:solidFill>
                  <a:srgbClr val="000000"/>
                </a:solidFill>
                <a:latin typeface="Candara" panose="020E0502030303020204" pitchFamily="34" charset="0"/>
              </a:rPr>
              <a:t>Nie mówię – mówię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dirty="0">
                <a:solidFill>
                  <a:srgbClr val="000000"/>
                </a:solidFill>
                <a:latin typeface="Candara" panose="020E0502030303020204" pitchFamily="34" charset="0"/>
              </a:rPr>
              <a:t>– zaczynam rozmawiać,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dirty="0">
                <a:solidFill>
                  <a:srgbClr val="000000"/>
                </a:solidFill>
                <a:latin typeface="Candara" panose="020E0502030303020204" pitchFamily="34" charset="0"/>
              </a:rPr>
              <a:t>ze sobą, z innymi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i="1" dirty="0">
                <a:solidFill>
                  <a:srgbClr val="000000"/>
                </a:solidFill>
                <a:latin typeface="Candara" panose="020E0502030303020204" pitchFamily="34" charset="0"/>
              </a:rPr>
              <a:t>Nie ufam – ufam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dirty="0">
                <a:solidFill>
                  <a:srgbClr val="000000"/>
                </a:solidFill>
                <a:latin typeface="Candara" panose="020E0502030303020204" pitchFamily="34" charset="0"/>
              </a:rPr>
              <a:t>– stopniowo otwieram się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420414" y="2390575"/>
            <a:ext cx="5675586" cy="2981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60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ve sculpture by Alexander Milov 👥 Miłość, rzeźba A. Milov Acrylic with  black contour painting on 50x70cm canvas . . . . . #acrylic… | Art,  Artwork, Painting">
            <a:extLst>
              <a:ext uri="{FF2B5EF4-FFF2-40B4-BE49-F238E27FC236}">
                <a16:creationId xmlns:a16="http://schemas.microsoft.com/office/drawing/2014/main" id="{2B67E431-B82C-5D4C-9ACF-4650AE5AC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r="14753" b="-2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053" y="480239"/>
            <a:ext cx="4803636" cy="1311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l-PL" sz="4400" b="1" dirty="0">
                <a:solidFill>
                  <a:srgbClr val="000000"/>
                </a:solidFill>
                <a:latin typeface="Candara" panose="020E0502030303020204" pitchFamily="34" charset="0"/>
              </a:rPr>
              <a:t>Przebaczenie jako proces i uzdrowienie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0270872-CF0F-1F40-8DE2-CDA76473517D}"/>
              </a:ext>
            </a:extLst>
          </p:cNvPr>
          <p:cNvSpPr txBox="1"/>
          <p:nvPr/>
        </p:nvSpPr>
        <p:spPr>
          <a:xfrm>
            <a:off x="43629" y="2073740"/>
            <a:ext cx="6130699" cy="4304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Czym przebaczenie nie jest?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i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i="1" dirty="0">
                <a:solidFill>
                  <a:srgbClr val="000000"/>
                </a:solidFill>
                <a:latin typeface="Candara" panose="020E0502030303020204" pitchFamily="34" charset="0"/>
              </a:rPr>
              <a:t>Nie jest zapomnieniem!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i="1" dirty="0">
                <a:solidFill>
                  <a:srgbClr val="000000"/>
                </a:solidFill>
                <a:latin typeface="Candara" panose="020E0502030303020204" pitchFamily="34" charset="0"/>
              </a:rPr>
              <a:t>Nie jest zaprzeczeniem – nic się nie stało!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i="1" dirty="0">
                <a:solidFill>
                  <a:srgbClr val="000000"/>
                </a:solidFill>
                <a:latin typeface="Candara" panose="020E0502030303020204" pitchFamily="34" charset="0"/>
              </a:rPr>
              <a:t>Nie jest tym samym, co pojednanie.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420414" y="2390575"/>
            <a:ext cx="5675586" cy="2981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3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ve sculpture by Alexander Milov 👥 Miłość, rzeźba A. Milov Acrylic with  black contour painting on 50x70cm canvas . . . . . #acrylic… | Art,  Artwork, Painting">
            <a:extLst>
              <a:ext uri="{FF2B5EF4-FFF2-40B4-BE49-F238E27FC236}">
                <a16:creationId xmlns:a16="http://schemas.microsoft.com/office/drawing/2014/main" id="{2B67E431-B82C-5D4C-9ACF-4650AE5AC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r="14753" b="-2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053" y="153517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4400" b="1" dirty="0">
                <a:solidFill>
                  <a:srgbClr val="000000"/>
                </a:solidFill>
                <a:latin typeface="Candara" panose="020E0502030303020204" pitchFamily="34" charset="0"/>
              </a:rPr>
              <a:t>Przebacz 77 razy?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0270872-CF0F-1F40-8DE2-CDA76473517D}"/>
              </a:ext>
            </a:extLst>
          </p:cNvPr>
          <p:cNvSpPr txBox="1"/>
          <p:nvPr/>
        </p:nvSpPr>
        <p:spPr>
          <a:xfrm>
            <a:off x="361614" y="1212775"/>
            <a:ext cx="6394152" cy="5337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Kogo może dotyczyć przebaczenie?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Drugiej osoby </a:t>
            </a:r>
            <a:r>
              <a:rPr lang="pl-PL" sz="2800" dirty="0">
                <a:solidFill>
                  <a:srgbClr val="000000"/>
                </a:solidFill>
                <a:latin typeface="Candara" panose="020E0502030303020204" pitchFamily="34" charset="0"/>
              </a:rPr>
              <a:t>(żyjącej lub zmarłej)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Losu, okoliczności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Siebie samego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pl-PL" sz="28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2800" dirty="0">
                <a:solidFill>
                  <a:srgbClr val="000000"/>
                </a:solidFill>
                <a:latin typeface="Candara" panose="020E0502030303020204" pitchFamily="34" charset="0"/>
              </a:rPr>
              <a:t>A może Boga…?? </a:t>
            </a:r>
            <a:b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</a:b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2800" i="1" dirty="0">
                <a:solidFill>
                  <a:srgbClr val="000000"/>
                </a:solidFill>
                <a:latin typeface="Candara" panose="020E0502030303020204" pitchFamily="34" charset="0"/>
              </a:rPr>
              <a:t>Uwaga, tu raczej mechanizm przeniesienia…choć przykre emocje wobec Boga są czymś normalnym</a:t>
            </a:r>
            <a:r>
              <a:rPr lang="pl-PL" sz="2800" dirty="0">
                <a:solidFill>
                  <a:srgbClr val="000000"/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420414" y="2390575"/>
            <a:ext cx="5675586" cy="2981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25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ve sculpture by Alexander Milov 👥 Miłość, rzeźba A. Milov Acrylic with  black contour painting on 50x70cm canvas . . . . . #acrylic… | Art,  Artwork, Painting">
            <a:extLst>
              <a:ext uri="{FF2B5EF4-FFF2-40B4-BE49-F238E27FC236}">
                <a16:creationId xmlns:a16="http://schemas.microsoft.com/office/drawing/2014/main" id="{2B67E431-B82C-5D4C-9ACF-4650AE5AC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r="14753" b="-2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053" y="153517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4400" b="1" dirty="0">
                <a:solidFill>
                  <a:srgbClr val="000000"/>
                </a:solidFill>
                <a:latin typeface="Candara" panose="020E0502030303020204" pitchFamily="34" charset="0"/>
              </a:rPr>
              <a:t>Przebacz 77 razy?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0270872-CF0F-1F40-8DE2-CDA76473517D}"/>
              </a:ext>
            </a:extLst>
          </p:cNvPr>
          <p:cNvSpPr txBox="1"/>
          <p:nvPr/>
        </p:nvSpPr>
        <p:spPr>
          <a:xfrm>
            <a:off x="0" y="1485983"/>
            <a:ext cx="6130699" cy="5024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Czym przebaczenie jest?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Od strony moralnej – decyzją, nie zawsze możliwą od razu </a:t>
            </a:r>
            <a:r>
              <a:rPr lang="pl-PL" sz="2800" dirty="0">
                <a:solidFill>
                  <a:srgbClr val="000000"/>
                </a:solidFill>
                <a:latin typeface="Candara" panose="020E0502030303020204" pitchFamily="34" charset="0"/>
              </a:rPr>
              <a:t>(Bóg to uwzględnia)</a:t>
            </a: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Od strony emocjonalnej pozwoleniem sobie na przeżywanie, ale niekoniecznie działanie pod wpływem myśli i emocji.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Zgodą na niepielęgnowanie negatywnych emocji </a:t>
            </a:r>
            <a:r>
              <a:rPr lang="pl-PL" sz="2800" dirty="0">
                <a:solidFill>
                  <a:srgbClr val="000000"/>
                </a:solidFill>
                <a:latin typeface="Candara" panose="020E0502030303020204" pitchFamily="34" charset="0"/>
              </a:rPr>
              <a:t>(„Nie dolewam oliwy do ognia”)</a:t>
            </a: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i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420414" y="2390575"/>
            <a:ext cx="5675586" cy="2981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12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ve sculpture by Alexander Milov 👥 Miłość, rzeźba A. Milov Acrylic with  black contour painting on 50x70cm canvas . . . . . #acrylic… | Art,  Artwork, Painting">
            <a:extLst>
              <a:ext uri="{FF2B5EF4-FFF2-40B4-BE49-F238E27FC236}">
                <a16:creationId xmlns:a16="http://schemas.microsoft.com/office/drawing/2014/main" id="{2B67E431-B82C-5D4C-9ACF-4650AE5AC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r="14753" b="-2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053" y="153517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4400" b="1" dirty="0">
                <a:solidFill>
                  <a:srgbClr val="000000"/>
                </a:solidFill>
                <a:latin typeface="Candara" panose="020E0502030303020204" pitchFamily="34" charset="0"/>
              </a:rPr>
              <a:t>Przebacz 77 razy?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0270872-CF0F-1F40-8DE2-CDA76473517D}"/>
              </a:ext>
            </a:extLst>
          </p:cNvPr>
          <p:cNvSpPr txBox="1"/>
          <p:nvPr/>
        </p:nvSpPr>
        <p:spPr>
          <a:xfrm>
            <a:off x="43629" y="1368821"/>
            <a:ext cx="6130699" cy="5024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Czym przebaczenie jest?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Rezygnacją z mechanizmów odwetowych.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Właściwie rozumiany drugi policzek, nigdy (!) jako zgoda na krzywdę </a:t>
            </a:r>
            <a:b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</a:b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i przemoc.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Przebaczenie to proces wewnątrzosobowy, ważny dla mojej wewnętrznej wolności.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420414" y="2390575"/>
            <a:ext cx="5675586" cy="2981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48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ve sculpture by Alexander Milov 👥 Miłość, rzeźba A. Milov Acrylic with  black contour painting on 50x70cm canvas . . . . . #acrylic… | Art,  Artwork, Painting">
            <a:extLst>
              <a:ext uri="{FF2B5EF4-FFF2-40B4-BE49-F238E27FC236}">
                <a16:creationId xmlns:a16="http://schemas.microsoft.com/office/drawing/2014/main" id="{2B67E431-B82C-5D4C-9ACF-4650AE5AC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r="14753" b="-2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053" y="153517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4400" b="1" dirty="0">
                <a:solidFill>
                  <a:srgbClr val="000000"/>
                </a:solidFill>
                <a:latin typeface="Candara" panose="020E0502030303020204" pitchFamily="34" charset="0"/>
              </a:rPr>
              <a:t>Przebacz 77 razy?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0270872-CF0F-1F40-8DE2-CDA76473517D}"/>
              </a:ext>
            </a:extLst>
          </p:cNvPr>
          <p:cNvSpPr txBox="1"/>
          <p:nvPr/>
        </p:nvSpPr>
        <p:spPr>
          <a:xfrm>
            <a:off x="43629" y="1368821"/>
            <a:ext cx="6130699" cy="5024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Czym przebaczenie jest?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3000" b="1" dirty="0">
                <a:solidFill>
                  <a:srgbClr val="000000"/>
                </a:solidFill>
                <a:latin typeface="Candara" panose="020E0502030303020204" pitchFamily="34" charset="0"/>
              </a:rPr>
              <a:t>Jest pozbywaniem się z własnego wnętrza trucizny, która zakaża wszystkie inne relacje!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30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3000" b="1" dirty="0">
                <a:solidFill>
                  <a:srgbClr val="000000"/>
                </a:solidFill>
                <a:latin typeface="Candara" panose="020E0502030303020204" pitchFamily="34" charset="0"/>
              </a:rPr>
              <a:t>Jest wychodzeniem z pułapki…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420414" y="2390575"/>
            <a:ext cx="5675586" cy="2981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57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798" y="147020"/>
            <a:ext cx="4233882" cy="11208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Przebacz</a:t>
            </a:r>
            <a:r>
              <a:rPr lang="en-US" sz="4400" b="1" kern="1200" dirty="0">
                <a:solidFill>
                  <a:schemeClr val="tx1"/>
                </a:solidFill>
                <a:latin typeface="Candara" panose="020E0502030303020204" pitchFamily="34" charset="0"/>
              </a:rPr>
              <a:t> 77 </a:t>
            </a:r>
            <a:r>
              <a:rPr lang="en-US" sz="4400" b="1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razy</a:t>
            </a:r>
            <a:endParaRPr lang="en-US" sz="4400" b="1" kern="12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0270872-CF0F-1F40-8DE2-CDA76473517D}"/>
              </a:ext>
            </a:extLst>
          </p:cNvPr>
          <p:cNvSpPr txBox="1"/>
          <p:nvPr/>
        </p:nvSpPr>
        <p:spPr>
          <a:xfrm>
            <a:off x="185351" y="1267878"/>
            <a:ext cx="4538329" cy="5647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Jest też w porządku łaski!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i="1" dirty="0">
                <a:solidFill>
                  <a:srgbClr val="000000"/>
                </a:solidFill>
                <a:latin typeface="Candara" panose="020E0502030303020204" pitchFamily="34" charset="0"/>
              </a:rPr>
              <a:t>Przebacz im, bo nie wiedzą, co czynią!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Spojrzeniem oczami Boga na krzywdziciela, co zazwyczaj nie jest możliwe bez przechodzenia przez etapy…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pl-PL" sz="2400" dirty="0">
              <a:latin typeface="Candara" panose="020E0502030303020204" pitchFamily="34" charset="0"/>
            </a:endParaRPr>
          </a:p>
        </p:txBody>
      </p:sp>
      <p:pic>
        <p:nvPicPr>
          <p:cNvPr id="15364" name="Picture 4" descr="Modlitwa przebaczenia, o przebaczenie">
            <a:extLst>
              <a:ext uri="{FF2B5EF4-FFF2-40B4-BE49-F238E27FC236}">
                <a16:creationId xmlns:a16="http://schemas.microsoft.com/office/drawing/2014/main" id="{A7BD6586-FED2-294D-8A07-F2FD51FB6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6" r="-3" b="7542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Zmieniające życie przebaczenie | Activated Europe">
            <a:extLst>
              <a:ext uri="{FF2B5EF4-FFF2-40B4-BE49-F238E27FC236}">
                <a16:creationId xmlns:a16="http://schemas.microsoft.com/office/drawing/2014/main" id="{7295D546-D046-DF40-BCE4-97C844BEE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9" b="11980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420414" y="2390575"/>
            <a:ext cx="5675586" cy="2981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9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0023" y="273146"/>
            <a:ext cx="4805996" cy="1401448"/>
          </a:xfrm>
        </p:spPr>
        <p:txBody>
          <a:bodyPr anchor="t">
            <a:normAutofit/>
          </a:bodyPr>
          <a:lstStyle/>
          <a:p>
            <a:r>
              <a:rPr lang="pl-PL" sz="4400" b="1" dirty="0">
                <a:solidFill>
                  <a:srgbClr val="000000"/>
                </a:solidFill>
                <a:latin typeface="Candara" panose="020E0502030303020204" pitchFamily="34" charset="0"/>
              </a:rPr>
              <a:t>Czym jest trauma? </a:t>
            </a:r>
          </a:p>
        </p:txBody>
      </p:sp>
      <p:sp>
        <p:nvSpPr>
          <p:cNvPr id="19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074" name="Picture 2" descr="Lęk separacyjny - kiedy staje się problemem? - Piękno umysłu">
            <a:extLst>
              <a:ext uri="{FF2B5EF4-FFF2-40B4-BE49-F238E27FC236}">
                <a16:creationId xmlns:a16="http://schemas.microsoft.com/office/drawing/2014/main" id="{26D3FFA1-7E19-9A4B-9EE7-348041358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0" r="39427" b="2"/>
          <a:stretch/>
        </p:blipFill>
        <p:spPr bwMode="auto">
          <a:xfrm>
            <a:off x="0" y="955804"/>
            <a:ext cx="4819918" cy="55465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5643415" y="1357809"/>
            <a:ext cx="6839211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i="1" cap="none" dirty="0" err="1">
                <a:latin typeface="Candara" panose="020E0502030303020204" pitchFamily="34" charset="0"/>
              </a:rPr>
              <a:t>Posttraumatic</a:t>
            </a:r>
            <a:r>
              <a:rPr lang="pl-PL" sz="3200" b="1" i="1" cap="none" dirty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pl-PL" sz="3200" b="1" i="1" cap="none" dirty="0" err="1">
                <a:latin typeface="Candara" panose="020E0502030303020204" pitchFamily="34" charset="0"/>
              </a:rPr>
              <a:t>stress</a:t>
            </a:r>
            <a:r>
              <a:rPr lang="pl-PL" sz="3200" b="1" i="1" cap="none" dirty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pl-PL" sz="3200" b="1" i="1" cap="none" dirty="0" err="1">
                <a:latin typeface="Candara" panose="020E0502030303020204" pitchFamily="34" charset="0"/>
              </a:rPr>
              <a:t>disorder</a:t>
            </a:r>
            <a:r>
              <a:rPr lang="pl-PL" sz="3200" b="1" i="1" cap="none" dirty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pl-PL" sz="3200" b="1" cap="none" dirty="0">
                <a:latin typeface="Candara" panose="020E0502030303020204" pitchFamily="34" charset="0"/>
              </a:rPr>
              <a:t>(PTSD) </a:t>
            </a:r>
          </a:p>
          <a:p>
            <a:pPr algn="ctr"/>
            <a:endParaRPr lang="pl-PL" sz="2000" b="1" cap="none" dirty="0">
              <a:latin typeface="Candara" panose="020E0502030303020204" pitchFamily="34" charset="0"/>
            </a:endParaRPr>
          </a:p>
          <a:p>
            <a:pPr algn="ctr"/>
            <a:r>
              <a:rPr lang="pl-PL" sz="3200" b="1" cap="none" dirty="0">
                <a:latin typeface="Candara" panose="020E0502030303020204" pitchFamily="34" charset="0"/>
              </a:rPr>
              <a:t>– ale we wczesnym dzieciństwie…</a:t>
            </a:r>
          </a:p>
          <a:p>
            <a:pPr algn="ctr"/>
            <a:endParaRPr lang="pl-PL" sz="1600" b="1" dirty="0">
              <a:latin typeface="Candara" panose="020E0502030303020204" pitchFamily="34" charset="0"/>
            </a:endParaRPr>
          </a:p>
          <a:p>
            <a:pPr algn="ctr"/>
            <a:r>
              <a:rPr lang="pl-PL" sz="3200" b="1" dirty="0">
                <a:latin typeface="Candara" panose="020E0502030303020204" pitchFamily="34" charset="0"/>
              </a:rPr>
              <a:t>Kiedy uraz psychiczny </a:t>
            </a:r>
          </a:p>
          <a:p>
            <a:pPr algn="ctr"/>
            <a:r>
              <a:rPr lang="pl-PL" sz="3200" b="1" dirty="0">
                <a:latin typeface="Candara" panose="020E0502030303020204" pitchFamily="34" charset="0"/>
              </a:rPr>
              <a:t>staje się traumą…? </a:t>
            </a:r>
          </a:p>
          <a:p>
            <a:pPr algn="ctr"/>
            <a:r>
              <a:rPr lang="pl-PL" sz="3200" b="1" dirty="0">
                <a:latin typeface="Candara" panose="020E0502030303020204" pitchFamily="34" charset="0"/>
              </a:rPr>
              <a:t>Fiksacja na urazie… </a:t>
            </a:r>
            <a:br>
              <a:rPr lang="pl-PL" sz="3200" b="1" dirty="0">
                <a:latin typeface="Candara" panose="020E0502030303020204" pitchFamily="34" charset="0"/>
              </a:rPr>
            </a:br>
            <a:r>
              <a:rPr lang="pl-PL" sz="3200" b="1" dirty="0">
                <a:latin typeface="Candara" panose="020E0502030303020204" pitchFamily="34" charset="0"/>
              </a:rPr>
              <a:t>zatrzymuje rozwój emocjonalny!</a:t>
            </a:r>
          </a:p>
          <a:p>
            <a:pPr algn="ctr"/>
            <a:endParaRPr lang="pl-PL" sz="2000" b="1" dirty="0">
              <a:latin typeface="Candara" panose="020E0502030303020204" pitchFamily="34" charset="0"/>
            </a:endParaRPr>
          </a:p>
          <a:p>
            <a:pPr algn="ctr"/>
            <a:endParaRPr lang="pl-PL" sz="24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21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798" y="147020"/>
            <a:ext cx="4233882" cy="11208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Przebacz</a:t>
            </a:r>
            <a:r>
              <a:rPr lang="en-US" sz="4400" b="1" kern="1200" dirty="0">
                <a:solidFill>
                  <a:schemeClr val="tx1"/>
                </a:solidFill>
                <a:latin typeface="Candara" panose="020E0502030303020204" pitchFamily="34" charset="0"/>
              </a:rPr>
              <a:t> 77 </a:t>
            </a:r>
            <a:r>
              <a:rPr lang="en-US" sz="4400" b="1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razy</a:t>
            </a:r>
            <a:endParaRPr lang="en-US" sz="4400" b="1" kern="12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0270872-CF0F-1F40-8DE2-CDA76473517D}"/>
              </a:ext>
            </a:extLst>
          </p:cNvPr>
          <p:cNvSpPr txBox="1"/>
          <p:nvPr/>
        </p:nvSpPr>
        <p:spPr>
          <a:xfrm>
            <a:off x="185351" y="1087395"/>
            <a:ext cx="4538329" cy="5647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Przebaczenie pełne jest dziełem łaski, darem!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Jest też naśladowaniem Mistrza i Nauczyciela!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sz="2400" dirty="0">
              <a:latin typeface="Candara" panose="020E0502030303020204" pitchFamily="34" charset="0"/>
            </a:endParaRPr>
          </a:p>
        </p:txBody>
      </p:sp>
      <p:pic>
        <p:nvPicPr>
          <p:cNvPr id="15364" name="Picture 4" descr="Modlitwa przebaczenia, o przebaczenie">
            <a:extLst>
              <a:ext uri="{FF2B5EF4-FFF2-40B4-BE49-F238E27FC236}">
                <a16:creationId xmlns:a16="http://schemas.microsoft.com/office/drawing/2014/main" id="{A7BD6586-FED2-294D-8A07-F2FD51FB6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6" r="-3" b="7542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Zmieniające życie przebaczenie | Activated Europe">
            <a:extLst>
              <a:ext uri="{FF2B5EF4-FFF2-40B4-BE49-F238E27FC236}">
                <a16:creationId xmlns:a16="http://schemas.microsoft.com/office/drawing/2014/main" id="{7295D546-D046-DF40-BCE4-97C844BEE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9" b="11980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420414" y="2390575"/>
            <a:ext cx="5675586" cy="2981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1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415" y="365125"/>
            <a:ext cx="4233882" cy="11208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Przebacz</a:t>
            </a:r>
            <a:r>
              <a:rPr lang="en-US" sz="4400" b="1" kern="1200" dirty="0">
                <a:solidFill>
                  <a:schemeClr val="tx1"/>
                </a:solidFill>
                <a:latin typeface="Candara" panose="020E0502030303020204" pitchFamily="34" charset="0"/>
              </a:rPr>
              <a:t> 77 </a:t>
            </a:r>
            <a:r>
              <a:rPr lang="en-US" sz="4400" b="1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razy</a:t>
            </a:r>
            <a:endParaRPr lang="en-US" sz="4400" b="1" kern="12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0270872-CF0F-1F40-8DE2-CDA76473517D}"/>
              </a:ext>
            </a:extLst>
          </p:cNvPr>
          <p:cNvSpPr txBox="1"/>
          <p:nvPr/>
        </p:nvSpPr>
        <p:spPr>
          <a:xfrm>
            <a:off x="185351" y="1709536"/>
            <a:ext cx="4538329" cy="5024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latin typeface="Candara" panose="020E0502030303020204" pitchFamily="34" charset="0"/>
              </a:rPr>
              <a:t>Może być aktem modlitewnym!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latin typeface="Candara" panose="020E0502030303020204" pitchFamily="34" charset="0"/>
              </a:rPr>
              <a:t>„W imię Jezusa przebaczam, albo przynajmniej chcę”!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dirty="0">
                <a:latin typeface="Candara" panose="020E0502030303020204" pitchFamily="34" charset="0"/>
              </a:rPr>
              <a:t>Zbyt szybko = ryzyko pomylenia przebaczenia z zaprzeczeniem i wyparciem („Nic się nie stało”)!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sz="2400" dirty="0">
              <a:latin typeface="Candara" panose="020E0502030303020204" pitchFamily="34" charset="0"/>
            </a:endParaRPr>
          </a:p>
        </p:txBody>
      </p:sp>
      <p:pic>
        <p:nvPicPr>
          <p:cNvPr id="15364" name="Picture 4" descr="Modlitwa przebaczenia, o przebaczenie">
            <a:extLst>
              <a:ext uri="{FF2B5EF4-FFF2-40B4-BE49-F238E27FC236}">
                <a16:creationId xmlns:a16="http://schemas.microsoft.com/office/drawing/2014/main" id="{A7BD6586-FED2-294D-8A07-F2FD51FB6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6" r="-3" b="7542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Zmieniające życie przebaczenie | Activated Europe">
            <a:extLst>
              <a:ext uri="{FF2B5EF4-FFF2-40B4-BE49-F238E27FC236}">
                <a16:creationId xmlns:a16="http://schemas.microsoft.com/office/drawing/2014/main" id="{7295D546-D046-DF40-BCE4-97C844BEE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9" b="11980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420414" y="2390575"/>
            <a:ext cx="5675586" cy="2981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46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414" y="365125"/>
            <a:ext cx="5053459" cy="112085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3600" b="1" kern="1200" dirty="0">
                <a:solidFill>
                  <a:schemeClr val="tx1"/>
                </a:solidFill>
                <a:latin typeface="Candara" panose="020E0502030303020204" pitchFamily="34" charset="0"/>
              </a:rPr>
              <a:t>Etapy przebaczania, </a:t>
            </a:r>
            <a:r>
              <a:rPr lang="pl-PL" sz="2800" kern="1200" dirty="0">
                <a:solidFill>
                  <a:schemeClr val="tx1"/>
                </a:solidFill>
                <a:latin typeface="Candara" panose="020E0502030303020204" pitchFamily="34" charset="0"/>
              </a:rPr>
              <a:t>niekoniecznie związanego </a:t>
            </a:r>
            <a:br>
              <a:rPr lang="pl-PL" sz="2800" kern="1200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pl-PL" sz="2800" kern="1200" dirty="0">
                <a:solidFill>
                  <a:schemeClr val="tx1"/>
                </a:solidFill>
                <a:latin typeface="Candara" panose="020E0502030303020204" pitchFamily="34" charset="0"/>
              </a:rPr>
              <a:t>z traumą</a:t>
            </a:r>
            <a:endParaRPr lang="pl-PL" sz="3600" kern="12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0270872-CF0F-1F40-8DE2-CDA76473517D}"/>
              </a:ext>
            </a:extLst>
          </p:cNvPr>
          <p:cNvSpPr txBox="1"/>
          <p:nvPr/>
        </p:nvSpPr>
        <p:spPr>
          <a:xfrm>
            <a:off x="317548" y="2056141"/>
            <a:ext cx="4091632" cy="4801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l-PL" sz="2800" b="1" dirty="0">
                <a:latin typeface="Candara" panose="020E0502030303020204" pitchFamily="34" charset="0"/>
              </a:rPr>
              <a:t>Szok, wyparcie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pl-PL" sz="2800" b="1" dirty="0">
                <a:latin typeface="Candara" panose="020E0502030303020204" pitchFamily="34" charset="0"/>
              </a:rPr>
              <a:t>Etap emocji - gniew, żal, poczucie winy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l-PL" sz="2800" b="1" dirty="0">
                <a:latin typeface="Candara" panose="020E0502030303020204" pitchFamily="34" charset="0"/>
              </a:rPr>
              <a:t>Targowanie się 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l-PL" sz="2800" b="1" dirty="0">
                <a:latin typeface="Candara" panose="020E0502030303020204" pitchFamily="34" charset="0"/>
              </a:rPr>
              <a:t>Depresja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l-PL" sz="2800" b="1" dirty="0">
                <a:latin typeface="Candara" panose="020E0502030303020204" pitchFamily="34" charset="0"/>
              </a:rPr>
              <a:t>Akceptacja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sz="2400" dirty="0">
              <a:latin typeface="Candara" panose="020E0502030303020204" pitchFamily="34" charset="0"/>
            </a:endParaRPr>
          </a:p>
        </p:txBody>
      </p:sp>
      <p:pic>
        <p:nvPicPr>
          <p:cNvPr id="15364" name="Picture 4" descr="Modlitwa przebaczenia, o przebaczenie">
            <a:extLst>
              <a:ext uri="{FF2B5EF4-FFF2-40B4-BE49-F238E27FC236}">
                <a16:creationId xmlns:a16="http://schemas.microsoft.com/office/drawing/2014/main" id="{A7BD6586-FED2-294D-8A07-F2FD51FB6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6" r="-3" b="7542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Zmieniające życie przebaczenie | Activated Europe">
            <a:extLst>
              <a:ext uri="{FF2B5EF4-FFF2-40B4-BE49-F238E27FC236}">
                <a16:creationId xmlns:a16="http://schemas.microsoft.com/office/drawing/2014/main" id="{7295D546-D046-DF40-BCE4-97C844BEE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9" b="11980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420414" y="2390575"/>
            <a:ext cx="5675586" cy="2981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86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7EC70F-0045-4D44-AF18-2570A79AF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709" y="4572000"/>
            <a:ext cx="5552089" cy="1647825"/>
          </a:xfrm>
        </p:spPr>
        <p:txBody>
          <a:bodyPr>
            <a:normAutofit/>
          </a:bodyPr>
          <a:lstStyle/>
          <a:p>
            <a:endParaRPr lang="pl-PL" sz="2000"/>
          </a:p>
        </p:txBody>
      </p:sp>
      <p:pic>
        <p:nvPicPr>
          <p:cNvPr id="20484" name="Picture 4" descr="Wybaczenie to nie obowiązek – Demotywatory.pl">
            <a:extLst>
              <a:ext uri="{FF2B5EF4-FFF2-40B4-BE49-F238E27FC236}">
                <a16:creationId xmlns:a16="http://schemas.microsoft.com/office/drawing/2014/main" id="{6DF90946-C379-9D40-8A0E-0755207F3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42" y="357905"/>
            <a:ext cx="10916716" cy="6142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879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D03503-9C5E-9840-B9A2-9BE893B7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60AEF2-9AFD-7B44-9934-93F5BBB52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 descr="PRZEBACZENIE – Demotywatory.pl">
            <a:extLst>
              <a:ext uri="{FF2B5EF4-FFF2-40B4-BE49-F238E27FC236}">
                <a16:creationId xmlns:a16="http://schemas.microsoft.com/office/drawing/2014/main" id="{C0A66357-FEAF-F345-ADB7-43C89E564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96" y="365125"/>
            <a:ext cx="10172607" cy="6766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629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98F60-6647-8648-AFB0-D44DD3AFC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VID-20180401-WA0002.mp4" descr="VID-20180401-WA0002.mp4">
            <a:hlinkClick r:id="" action="ppaction://media"/>
            <a:extLst>
              <a:ext uri="{FF2B5EF4-FFF2-40B4-BE49-F238E27FC236}">
                <a16:creationId xmlns:a16="http://schemas.microsoft.com/office/drawing/2014/main" id="{EE5B50D1-A0E9-B04D-9307-37624A303D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885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140" y="0"/>
            <a:ext cx="4803636" cy="8621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dirty="0" err="1">
                <a:solidFill>
                  <a:srgbClr val="000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Czym</a:t>
            </a:r>
            <a:r>
              <a:rPr lang="en-US" sz="4400" b="1" dirty="0">
                <a:solidFill>
                  <a:srgbClr val="000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 jest trauma?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184295" y="1457369"/>
            <a:ext cx="6709023" cy="4431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lnSpc>
                <a:spcPct val="134000"/>
              </a:lnSpc>
              <a:spcAft>
                <a:spcPts val="600"/>
              </a:spcAft>
            </a:pPr>
            <a:endParaRPr lang="pl-PL" sz="72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457200" indent="-457200">
              <a:lnSpc>
                <a:spcPct val="134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pl-PL" sz="9600" b="1" dirty="0">
                <a:solidFill>
                  <a:srgbClr val="000000"/>
                </a:solidFill>
                <a:latin typeface="Candara" panose="020E0502030303020204" pitchFamily="34" charset="0"/>
              </a:rPr>
              <a:t>POWAŻNY URAZ jako TRAUMA </a:t>
            </a:r>
          </a:p>
          <a:p>
            <a:pPr marL="457200" indent="-457200">
              <a:lnSpc>
                <a:spcPct val="134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pl-PL" sz="9600" b="1" dirty="0">
                <a:solidFill>
                  <a:srgbClr val="000000"/>
                </a:solidFill>
                <a:latin typeface="Candara" panose="020E0502030303020204" pitchFamily="34" charset="0"/>
              </a:rPr>
              <a:t>INTRUZJE – trauma wraca</a:t>
            </a:r>
          </a:p>
          <a:p>
            <a:pPr marL="457200" indent="-457200">
              <a:lnSpc>
                <a:spcPct val="134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pl-PL" sz="9600" b="1" dirty="0">
                <a:solidFill>
                  <a:srgbClr val="000000"/>
                </a:solidFill>
                <a:latin typeface="Candara" panose="020E0502030303020204" pitchFamily="34" charset="0"/>
              </a:rPr>
              <a:t>UNIKANIE – ucieczka</a:t>
            </a:r>
          </a:p>
          <a:p>
            <a:pPr marL="457200" indent="-457200">
              <a:lnSpc>
                <a:spcPct val="134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pl-PL" sz="9600" b="1" dirty="0">
                <a:solidFill>
                  <a:srgbClr val="000000"/>
                </a:solidFill>
                <a:latin typeface="Candara" panose="020E0502030303020204" pitchFamily="34" charset="0"/>
              </a:rPr>
              <a:t>ZMIANY W SFERZE POZNAWCZEJ I EMOCJ.</a:t>
            </a:r>
            <a:endParaRPr lang="pl-PL" sz="80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lnSpc>
                <a:spcPct val="134000"/>
              </a:lnSpc>
              <a:spcAft>
                <a:spcPts val="600"/>
              </a:spcAft>
            </a:pPr>
            <a:r>
              <a:rPr lang="pl-PL" sz="8000" b="1" i="1" dirty="0">
                <a:solidFill>
                  <a:srgbClr val="000000"/>
                </a:solidFill>
                <a:latin typeface="Candara" panose="020E0502030303020204" pitchFamily="34" charset="0"/>
              </a:rPr>
              <a:t>Generalizacja traumy</a:t>
            </a:r>
          </a:p>
          <a:p>
            <a:pPr>
              <a:lnSpc>
                <a:spcPct val="134000"/>
              </a:lnSpc>
              <a:spcAft>
                <a:spcPts val="600"/>
              </a:spcAft>
            </a:pPr>
            <a:r>
              <a:rPr lang="pl-PL" sz="8000" b="1" i="1" dirty="0">
                <a:solidFill>
                  <a:srgbClr val="000000"/>
                </a:solidFill>
                <a:latin typeface="Candara" panose="020E0502030303020204" pitchFamily="34" charset="0"/>
              </a:rPr>
              <a:t>Dysocjacja </a:t>
            </a:r>
          </a:p>
          <a:p>
            <a:pPr>
              <a:lnSpc>
                <a:spcPct val="134000"/>
              </a:lnSpc>
              <a:spcAft>
                <a:spcPts val="600"/>
              </a:spcAft>
            </a:pPr>
            <a:r>
              <a:rPr lang="pl-PL" sz="8000" b="1" i="1" dirty="0">
                <a:solidFill>
                  <a:srgbClr val="000000"/>
                </a:solidFill>
                <a:latin typeface="Candara" panose="020E0502030303020204" pitchFamily="34" charset="0"/>
              </a:rPr>
              <a:t>Depresja </a:t>
            </a:r>
          </a:p>
          <a:p>
            <a:pPr>
              <a:lnSpc>
                <a:spcPct val="134000"/>
              </a:lnSpc>
              <a:spcAft>
                <a:spcPts val="600"/>
              </a:spcAft>
            </a:pPr>
            <a:r>
              <a:rPr lang="pl-PL" sz="8000" b="1" i="1" dirty="0">
                <a:solidFill>
                  <a:srgbClr val="000000"/>
                </a:solidFill>
                <a:latin typeface="Candara" panose="020E0502030303020204" pitchFamily="34" charset="0"/>
              </a:rPr>
              <a:t>Zamrożone i zblokowane emocje</a:t>
            </a:r>
          </a:p>
          <a:p>
            <a:pPr marL="457200" indent="-457200">
              <a:lnSpc>
                <a:spcPct val="134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pl-PL" sz="9600" b="1" dirty="0">
                <a:solidFill>
                  <a:srgbClr val="000000"/>
                </a:solidFill>
                <a:latin typeface="Candara" panose="020E0502030303020204" pitchFamily="34" charset="0"/>
              </a:rPr>
              <a:t>WZBUDZENIE I REAKTYWNOŚĆ</a:t>
            </a:r>
          </a:p>
          <a:p>
            <a:pPr>
              <a:lnSpc>
                <a:spcPct val="134000"/>
              </a:lnSpc>
              <a:spcAft>
                <a:spcPts val="600"/>
              </a:spcAft>
            </a:pPr>
            <a:r>
              <a:rPr lang="pl-PL" sz="8000" b="1" i="1" dirty="0">
                <a:solidFill>
                  <a:srgbClr val="000000"/>
                </a:solidFill>
                <a:latin typeface="Candara" panose="020E0502030303020204" pitchFamily="34" charset="0"/>
              </a:rPr>
              <a:t>Czujność, nieufność</a:t>
            </a:r>
          </a:p>
          <a:p>
            <a:pPr>
              <a:lnSpc>
                <a:spcPct val="134000"/>
              </a:lnSpc>
              <a:spcAft>
                <a:spcPts val="600"/>
              </a:spcAft>
            </a:pPr>
            <a:r>
              <a:rPr lang="pl-PL" sz="8000" b="1" i="1" dirty="0">
                <a:solidFill>
                  <a:srgbClr val="000000"/>
                </a:solidFill>
                <a:latin typeface="Candara" panose="020E0502030303020204" pitchFamily="34" charset="0"/>
              </a:rPr>
              <a:t>Drażliwość</a:t>
            </a:r>
          </a:p>
          <a:p>
            <a:pPr>
              <a:lnSpc>
                <a:spcPct val="134000"/>
              </a:lnSpc>
              <a:spcAft>
                <a:spcPts val="600"/>
              </a:spcAft>
            </a:pPr>
            <a:r>
              <a:rPr lang="pl-PL" sz="8000" b="1" i="1" dirty="0">
                <a:solidFill>
                  <a:srgbClr val="000000"/>
                </a:solidFill>
                <a:latin typeface="Candara" panose="020E0502030303020204" pitchFamily="34" charset="0"/>
              </a:rPr>
              <a:t>Ciągle jak „na wojnie”…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sz="1400" b="1" dirty="0">
              <a:solidFill>
                <a:srgbClr val="000000"/>
              </a:solidFill>
            </a:endParaRPr>
          </a:p>
        </p:txBody>
      </p:sp>
      <p:sp>
        <p:nvSpPr>
          <p:cNvPr id="139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2" name="Picture 2" descr="Stop alienacji rodzicielskiej | Men's Rights Polska">
            <a:extLst>
              <a:ext uri="{FF2B5EF4-FFF2-40B4-BE49-F238E27FC236}">
                <a16:creationId xmlns:a16="http://schemas.microsoft.com/office/drawing/2014/main" id="{EF83AC16-F947-FB4E-9C1A-AEFDA88B6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4" r="24364" b="2"/>
          <a:stretch/>
        </p:blipFill>
        <p:spPr bwMode="auto"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61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838" y="830151"/>
            <a:ext cx="4803636" cy="1311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l-PL" sz="4400" b="1" dirty="0">
                <a:solidFill>
                  <a:srgbClr val="000000"/>
                </a:solidFill>
                <a:latin typeface="Candara" panose="020E0502030303020204" pitchFamily="34" charset="0"/>
              </a:rPr>
              <a:t>Mechanizmy wewnętrznej alienacji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420414" y="2390575"/>
            <a:ext cx="5675586" cy="2981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en-US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571500" indent="-342900">
              <a:lnSpc>
                <a:spcPct val="114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FRAGMENTACJA JA</a:t>
            </a:r>
          </a:p>
          <a:p>
            <a:pPr marL="571500" indent="-342900">
              <a:lnSpc>
                <a:spcPct val="114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RÓŻNE CZĘŚCI MNIE BEZ KONTAKTU ZE SOBĄ</a:t>
            </a:r>
          </a:p>
          <a:p>
            <a:pPr marL="571500" indent="-342900">
              <a:lnSpc>
                <a:spcPct val="114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WYPARCIE</a:t>
            </a:r>
          </a:p>
        </p:txBody>
      </p:sp>
      <p:sp>
        <p:nvSpPr>
          <p:cNvPr id="78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70" name="Picture 2" descr="fragmentation, humain, identité">
            <a:extLst>
              <a:ext uri="{FF2B5EF4-FFF2-40B4-BE49-F238E27FC236}">
                <a16:creationId xmlns:a16="http://schemas.microsoft.com/office/drawing/2014/main" id="{1BEA402F-E1C9-B848-976D-28ACBF7C0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t="156" r="18368" b="6080"/>
          <a:stretch/>
        </p:blipFill>
        <p:spPr bwMode="auto">
          <a:xfrm>
            <a:off x="7080422" y="770037"/>
            <a:ext cx="5111579" cy="5717260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84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l-PL" sz="4400" b="1" dirty="0">
                <a:solidFill>
                  <a:srgbClr val="000000"/>
                </a:solidFill>
                <a:latin typeface="Candara" panose="020E0502030303020204" pitchFamily="34" charset="0"/>
              </a:rPr>
              <a:t>Mechanizmy wewnętrznej alienacji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-1" y="2353503"/>
            <a:ext cx="6271569" cy="3847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en-US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228600" algn="ctr">
              <a:lnSpc>
                <a:spcPct val="114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„Niby wszystko w porządku, a jednak w niektórych sytuacjach czuję się, </a:t>
            </a:r>
            <a:b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</a:b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jak bezbronne, zagubione dziecko”.</a:t>
            </a:r>
          </a:p>
          <a:p>
            <a:pPr marL="228600" algn="ctr">
              <a:lnSpc>
                <a:spcPct val="114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228600" algn="ctr">
              <a:lnSpc>
                <a:spcPct val="114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Wtedy „ląduję” w tym „miejscu”, </a:t>
            </a:r>
            <a:b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</a:b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w którym trauma mnie zatrzymała.</a:t>
            </a:r>
          </a:p>
        </p:txBody>
      </p:sp>
      <p:sp>
        <p:nvSpPr>
          <p:cNvPr id="78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170" name="Picture 2" descr="fragmentation, humain, identité">
            <a:extLst>
              <a:ext uri="{FF2B5EF4-FFF2-40B4-BE49-F238E27FC236}">
                <a16:creationId xmlns:a16="http://schemas.microsoft.com/office/drawing/2014/main" id="{1BEA402F-E1C9-B848-976D-28ACBF7C0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t="156" r="18368" b="6080"/>
          <a:stretch/>
        </p:blipFill>
        <p:spPr bwMode="auto">
          <a:xfrm>
            <a:off x="7080422" y="770037"/>
            <a:ext cx="5111579" cy="5717260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03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776" y="638514"/>
            <a:ext cx="5908916" cy="1311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l-PL" sz="4400" b="1" dirty="0">
                <a:solidFill>
                  <a:srgbClr val="000000"/>
                </a:solidFill>
                <a:latin typeface="Candara" panose="020E0502030303020204" pitchFamily="34" charset="0"/>
              </a:rPr>
              <a:t>W stronę uzdrowienia…  </a:t>
            </a:r>
            <a:br>
              <a:rPr lang="pl-PL" sz="4400" b="1" dirty="0">
                <a:solidFill>
                  <a:srgbClr val="000000"/>
                </a:solidFill>
                <a:latin typeface="Candara" panose="020E0502030303020204" pitchFamily="34" charset="0"/>
              </a:rPr>
            </a:br>
            <a:r>
              <a:rPr lang="pl-PL" sz="4400" b="1" dirty="0">
                <a:solidFill>
                  <a:srgbClr val="000000"/>
                </a:solidFill>
                <a:latin typeface="Candara" panose="020E0502030303020204" pitchFamily="34" charset="0"/>
              </a:rPr>
              <a:t>zachęty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-175569" y="2089949"/>
            <a:ext cx="6271569" cy="3847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228600" algn="ctr">
              <a:lnSpc>
                <a:spcPct val="114000"/>
              </a:lnSpc>
              <a:spcAft>
                <a:spcPts val="600"/>
              </a:spcAft>
            </a:pPr>
            <a:r>
              <a:rPr lang="pl-PL" sz="3600" b="1" dirty="0">
                <a:solidFill>
                  <a:srgbClr val="000000"/>
                </a:solidFill>
                <a:latin typeface="Candara" panose="020E0502030303020204" pitchFamily="34" charset="0"/>
              </a:rPr>
              <a:t>„Nerwica jest zawsze substytutem uzasadnionego cierpienia”.</a:t>
            </a:r>
          </a:p>
          <a:p>
            <a:pPr marL="228600" algn="r">
              <a:lnSpc>
                <a:spcPct val="114000"/>
              </a:lnSpc>
              <a:spcAft>
                <a:spcPts val="600"/>
              </a:spcAft>
            </a:pPr>
            <a:r>
              <a:rPr lang="pl-PL" sz="2400" dirty="0">
                <a:solidFill>
                  <a:srgbClr val="000000"/>
                </a:solidFill>
                <a:latin typeface="Candara" panose="020E0502030303020204" pitchFamily="34" charset="0"/>
              </a:rPr>
              <a:t>Carl Gustav Jung</a:t>
            </a:r>
          </a:p>
          <a:p>
            <a:pPr marL="228600" algn="r">
              <a:lnSpc>
                <a:spcPct val="114000"/>
              </a:lnSpc>
              <a:spcAft>
                <a:spcPts val="600"/>
              </a:spcAft>
            </a:pPr>
            <a:endParaRPr lang="pl-PL" sz="2600" b="1" i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228600" algn="r">
              <a:lnSpc>
                <a:spcPct val="114000"/>
              </a:lnSpc>
              <a:spcAft>
                <a:spcPts val="600"/>
              </a:spcAft>
            </a:pPr>
            <a:r>
              <a:rPr lang="pl-PL" sz="2600" b="1" dirty="0">
                <a:solidFill>
                  <a:srgbClr val="000000"/>
                </a:solidFill>
                <a:latin typeface="Candara" panose="020E0502030303020204" pitchFamily="34" charset="0"/>
              </a:rPr>
              <a:t>A jednak zazwyczaj uciekamy przed „większym bólem”, nieprzeżytym bólem dziecka…</a:t>
            </a:r>
          </a:p>
        </p:txBody>
      </p:sp>
      <p:sp>
        <p:nvSpPr>
          <p:cNvPr id="78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170" name="Picture 2" descr="fragmentation, humain, identité">
            <a:extLst>
              <a:ext uri="{FF2B5EF4-FFF2-40B4-BE49-F238E27FC236}">
                <a16:creationId xmlns:a16="http://schemas.microsoft.com/office/drawing/2014/main" id="{1BEA402F-E1C9-B848-976D-28ACBF7C0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t="156" r="18368" b="6080"/>
          <a:stretch/>
        </p:blipFill>
        <p:spPr bwMode="auto">
          <a:xfrm>
            <a:off x="7080422" y="770037"/>
            <a:ext cx="5111579" cy="5717260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34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l-PL" sz="4400" b="1" dirty="0">
                <a:solidFill>
                  <a:srgbClr val="000000"/>
                </a:solidFill>
                <a:latin typeface="Candara" panose="020E0502030303020204" pitchFamily="34" charset="0"/>
              </a:rPr>
              <a:t>W stronę uzdrowienia…  </a:t>
            </a:r>
            <a:br>
              <a:rPr lang="pl-PL" sz="4400" b="1" dirty="0">
                <a:solidFill>
                  <a:srgbClr val="000000"/>
                </a:solidFill>
                <a:latin typeface="Candara" panose="020E0502030303020204" pitchFamily="34" charset="0"/>
              </a:rPr>
            </a:br>
            <a:r>
              <a:rPr lang="pl-PL" sz="4400" b="1" dirty="0">
                <a:solidFill>
                  <a:srgbClr val="000000"/>
                </a:solidFill>
                <a:latin typeface="Candara" panose="020E0502030303020204" pitchFamily="34" charset="0"/>
              </a:rPr>
              <a:t>zachęty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126123" y="2390574"/>
            <a:ext cx="6271569" cy="3847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228600" algn="ctr">
              <a:lnSpc>
                <a:spcPct val="114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„Problemów (z przeszłości) nie można rozwiązać za pomocą słów, lecz tylko przez doświadczenie, i to nie wyłącznie doświadczenie korygujące, lecz przez ożywienie wczesnego lęku (smutku, gniewu)”. </a:t>
            </a:r>
          </a:p>
          <a:p>
            <a:pPr marL="228600" algn="r">
              <a:lnSpc>
                <a:spcPct val="114000"/>
              </a:lnSpc>
              <a:spcAft>
                <a:spcPts val="600"/>
              </a:spcAft>
            </a:pPr>
            <a:r>
              <a:rPr lang="pl-PL" sz="2400" dirty="0">
                <a:solidFill>
                  <a:srgbClr val="000000"/>
                </a:solidFill>
                <a:latin typeface="Candara" panose="020E0502030303020204" pitchFamily="34" charset="0"/>
              </a:rPr>
              <a:t>Alice Miller</a:t>
            </a:r>
          </a:p>
        </p:txBody>
      </p:sp>
      <p:sp>
        <p:nvSpPr>
          <p:cNvPr id="78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170" name="Picture 2" descr="fragmentation, humain, identité">
            <a:extLst>
              <a:ext uri="{FF2B5EF4-FFF2-40B4-BE49-F238E27FC236}">
                <a16:creationId xmlns:a16="http://schemas.microsoft.com/office/drawing/2014/main" id="{1BEA402F-E1C9-B848-976D-28ACBF7C0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t="156" r="18368" b="6080"/>
          <a:stretch/>
        </p:blipFill>
        <p:spPr bwMode="auto">
          <a:xfrm>
            <a:off x="7080422" y="770037"/>
            <a:ext cx="5111579" cy="5717260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73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ewnętrzne dziecko - koncepcja, o co chodzi, czemu warto je odnaleźć?">
            <a:extLst>
              <a:ext uri="{FF2B5EF4-FFF2-40B4-BE49-F238E27FC236}">
                <a16:creationId xmlns:a16="http://schemas.microsoft.com/office/drawing/2014/main" id="{B1B5122E-C1AE-EC41-B466-D097128E1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r="6420"/>
          <a:stretch/>
        </p:blipFill>
        <p:spPr bwMode="auto">
          <a:xfrm>
            <a:off x="5797848" y="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4000" b="1" dirty="0">
                <a:solidFill>
                  <a:srgbClr val="000000"/>
                </a:solidFill>
                <a:latin typeface="Candara" panose="020E0502030303020204" pitchFamily="34" charset="0"/>
              </a:rPr>
              <a:t>W stronę integracji </a:t>
            </a:r>
            <a:br>
              <a:rPr lang="pl-PL" sz="4000" b="1" dirty="0">
                <a:solidFill>
                  <a:srgbClr val="000000"/>
                </a:solidFill>
                <a:latin typeface="Candara" panose="020E0502030303020204" pitchFamily="34" charset="0"/>
              </a:rPr>
            </a:br>
            <a:r>
              <a:rPr lang="pl-PL" sz="4000" b="1" dirty="0">
                <a:solidFill>
                  <a:srgbClr val="000000"/>
                </a:solidFill>
                <a:latin typeface="Candara" panose="020E0502030303020204" pitchFamily="34" charset="0"/>
              </a:rPr>
              <a:t>i przebaczenia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0270872-CF0F-1F40-8DE2-CDA76473517D}"/>
              </a:ext>
            </a:extLst>
          </p:cNvPr>
          <p:cNvSpPr txBox="1"/>
          <p:nvPr/>
        </p:nvSpPr>
        <p:spPr>
          <a:xfrm>
            <a:off x="755730" y="2606269"/>
            <a:ext cx="5042118" cy="4004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i="1" dirty="0">
                <a:solidFill>
                  <a:srgbClr val="000000"/>
                </a:solidFill>
                <a:latin typeface="Candara" panose="020E0502030303020204" pitchFamily="34" charset="0"/>
              </a:rPr>
              <a:t>KROK 1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i="1" dirty="0">
                <a:solidFill>
                  <a:srgbClr val="000000"/>
                </a:solidFill>
                <a:latin typeface="Candara" panose="020E0502030303020204" pitchFamily="34" charset="0"/>
              </a:rPr>
              <a:t>Stało się, </a:t>
            </a: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czyli jak nadać cierpieniu twarz!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457200" indent="-457200" algn="ctr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 uznać, </a:t>
            </a:r>
          </a:p>
          <a:p>
            <a:pPr marL="457200" indent="-457200" algn="ctr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zobaczyć, </a:t>
            </a:r>
          </a:p>
          <a:p>
            <a:pPr marL="457200" indent="-457200" algn="ctr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doświadczyć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Od zaprzeczenia do akceptacji…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420414" y="2390575"/>
            <a:ext cx="5675586" cy="2981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9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ewnętrzne dziecko - koncepcja, o co chodzi, czemu warto je odnaleźć?">
            <a:extLst>
              <a:ext uri="{FF2B5EF4-FFF2-40B4-BE49-F238E27FC236}">
                <a16:creationId xmlns:a16="http://schemas.microsoft.com/office/drawing/2014/main" id="{B1B5122E-C1AE-EC41-B466-D097128E1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r="6420"/>
          <a:stretch/>
        </p:blipFill>
        <p:spPr bwMode="auto">
          <a:xfrm>
            <a:off x="5797848" y="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C2B484D-3FEB-F04B-BA42-6F9960DD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4000" b="1" dirty="0">
                <a:solidFill>
                  <a:srgbClr val="000000"/>
                </a:solidFill>
                <a:latin typeface="Candara" panose="020E0502030303020204" pitchFamily="34" charset="0"/>
              </a:rPr>
              <a:t>W stronę integracji </a:t>
            </a:r>
            <a:br>
              <a:rPr lang="pl-PL" sz="4000" b="1" dirty="0">
                <a:solidFill>
                  <a:srgbClr val="000000"/>
                </a:solidFill>
                <a:latin typeface="Candara" panose="020E0502030303020204" pitchFamily="34" charset="0"/>
              </a:rPr>
            </a:br>
            <a:r>
              <a:rPr lang="pl-PL" sz="4000" b="1" dirty="0">
                <a:solidFill>
                  <a:srgbClr val="000000"/>
                </a:solidFill>
                <a:latin typeface="Candara" panose="020E0502030303020204" pitchFamily="34" charset="0"/>
              </a:rPr>
              <a:t>i przebaczenia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0270872-CF0F-1F40-8DE2-CDA76473517D}"/>
              </a:ext>
            </a:extLst>
          </p:cNvPr>
          <p:cNvSpPr txBox="1"/>
          <p:nvPr/>
        </p:nvSpPr>
        <p:spPr>
          <a:xfrm>
            <a:off x="247135" y="2690352"/>
            <a:ext cx="555071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3200" b="1" dirty="0">
                <a:solidFill>
                  <a:srgbClr val="000000"/>
                </a:solidFill>
                <a:latin typeface="Candara" panose="020E0502030303020204" pitchFamily="34" charset="0"/>
              </a:rPr>
              <a:t>KROK 2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Odkryć zaniedbane dziecko w dorosłym </a:t>
            </a:r>
            <a:br>
              <a:rPr lang="pl-PL" sz="2400" b="1" dirty="0">
                <a:solidFill>
                  <a:srgbClr val="000000"/>
                </a:solidFill>
                <a:latin typeface="Candara" panose="020E0502030303020204" pitchFamily="34" charset="0"/>
              </a:rPr>
            </a:br>
            <a:r>
              <a:rPr lang="pl-PL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i podjąć opiekę nad nim!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pl-PL" sz="24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Zmiana wewnętrznych dialogów i szkoła nowych dialogów </a:t>
            </a:r>
            <a:br>
              <a:rPr lang="pl-PL" sz="2400" b="1" dirty="0">
                <a:solidFill>
                  <a:srgbClr val="000000"/>
                </a:solidFill>
                <a:latin typeface="Candara" panose="020E0502030303020204" pitchFamily="34" charset="0"/>
              </a:rPr>
            </a:br>
            <a:r>
              <a:rPr lang="pl-PL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– jak dobrze do siebie mówić?!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8A9CED1-81D0-0649-87EB-CEC9681110D2}"/>
              </a:ext>
            </a:extLst>
          </p:cNvPr>
          <p:cNvSpPr/>
          <p:nvPr/>
        </p:nvSpPr>
        <p:spPr>
          <a:xfrm>
            <a:off x="420414" y="2390575"/>
            <a:ext cx="5675586" cy="2981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pl-PL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57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669</Words>
  <Application>Microsoft Macintosh PowerPoint</Application>
  <PresentationFormat>Panoramiczny</PresentationFormat>
  <Paragraphs>146</Paragraphs>
  <Slides>25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Candara</vt:lpstr>
      <vt:lpstr>Wingdings</vt:lpstr>
      <vt:lpstr>Motyw pakietu Office</vt:lpstr>
      <vt:lpstr>TRAUMA, PRZEBACZENIE, UZDROWIENIE</vt:lpstr>
      <vt:lpstr>Czym jest trauma? </vt:lpstr>
      <vt:lpstr>Czym jest trauma? </vt:lpstr>
      <vt:lpstr>Mechanizmy wewnętrznej alienacji</vt:lpstr>
      <vt:lpstr>Mechanizmy wewnętrznej alienacji</vt:lpstr>
      <vt:lpstr>W stronę uzdrowienia…   zachęty</vt:lpstr>
      <vt:lpstr>W stronę uzdrowienia…   zachęty</vt:lpstr>
      <vt:lpstr>W stronę integracji  i przebaczenia</vt:lpstr>
      <vt:lpstr>W stronę integracji  i przebaczenia</vt:lpstr>
      <vt:lpstr>W stronę integracji  i przebaczenia</vt:lpstr>
      <vt:lpstr>W stronę integracji  i przebaczenia</vt:lpstr>
      <vt:lpstr>Prezentacja programu PowerPoint</vt:lpstr>
      <vt:lpstr>W stronę integracji i przebaczenia</vt:lpstr>
      <vt:lpstr>Przebaczenie jako proces i uzdrowienie</vt:lpstr>
      <vt:lpstr>Przebacz 77 razy?</vt:lpstr>
      <vt:lpstr>Przebacz 77 razy?</vt:lpstr>
      <vt:lpstr>Przebacz 77 razy?</vt:lpstr>
      <vt:lpstr>Przebacz 77 razy?</vt:lpstr>
      <vt:lpstr>Przebacz 77 razy</vt:lpstr>
      <vt:lpstr>Przebacz 77 razy</vt:lpstr>
      <vt:lpstr>Przebacz 77 razy</vt:lpstr>
      <vt:lpstr>Etapy przebaczania, niekoniecznie związanego  z traumą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TRAUMA, PRZEBACZENIE, UZDROWIENIE</dc:title>
  <dc:creator>Krzysztof Matuszewski</dc:creator>
  <cp:lastModifiedBy>Krzysztof Matuszewski</cp:lastModifiedBy>
  <cp:revision>25</cp:revision>
  <dcterms:created xsi:type="dcterms:W3CDTF">2021-04-19T14:17:06Z</dcterms:created>
  <dcterms:modified xsi:type="dcterms:W3CDTF">2021-04-19T16:05:50Z</dcterms:modified>
</cp:coreProperties>
</file>