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98" r:id="rId3"/>
    <p:sldId id="401" r:id="rId4"/>
    <p:sldId id="403" r:id="rId5"/>
    <p:sldId id="404" r:id="rId6"/>
    <p:sldId id="405" r:id="rId7"/>
    <p:sldId id="402" r:id="rId8"/>
    <p:sldId id="285" r:id="rId9"/>
    <p:sldId id="277" r:id="rId10"/>
    <p:sldId id="406" r:id="rId11"/>
    <p:sldId id="408" r:id="rId12"/>
    <p:sldId id="409" r:id="rId13"/>
    <p:sldId id="516" r:id="rId14"/>
    <p:sldId id="517" r:id="rId15"/>
    <p:sldId id="515" r:id="rId16"/>
    <p:sldId id="358" r:id="rId17"/>
    <p:sldId id="493" r:id="rId18"/>
    <p:sldId id="496" r:id="rId19"/>
    <p:sldId id="494" r:id="rId20"/>
    <p:sldId id="495" r:id="rId21"/>
    <p:sldId id="498" r:id="rId22"/>
    <p:sldId id="490" r:id="rId23"/>
    <p:sldId id="491" r:id="rId24"/>
    <p:sldId id="492" r:id="rId25"/>
    <p:sldId id="337" r:id="rId26"/>
    <p:sldId id="513" r:id="rId27"/>
    <p:sldId id="51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9" autoAdjust="0"/>
    <p:restoredTop sz="94660"/>
  </p:normalViewPr>
  <p:slideViewPr>
    <p:cSldViewPr snapToGrid="0">
      <p:cViewPr varScale="1">
        <p:scale>
          <a:sx n="111" d="100"/>
          <a:sy n="111" d="100"/>
        </p:scale>
        <p:origin x="240"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294025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F563781-B3DA-463E-9C59-2F6A430947C7}" type="datetimeFigureOut">
              <a:rPr lang="pl-PL" smtClean="0"/>
              <a:t>01.03.2021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79250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01322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09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32483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421315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25251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58114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8518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82570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353736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F563781-B3DA-463E-9C59-2F6A430947C7}" type="datetimeFigureOut">
              <a:rPr lang="pl-PL" smtClean="0"/>
              <a:t>01.03.2021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65424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563781-B3DA-463E-9C59-2F6A430947C7}" type="datetimeFigureOut">
              <a:rPr lang="pl-PL" smtClean="0"/>
              <a:t>01.03.2021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38232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22651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36619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5F563781-B3DA-463E-9C59-2F6A430947C7}" type="datetimeFigureOut">
              <a:rPr lang="pl-PL" smtClean="0"/>
              <a:t>01.03.2021</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123491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F563781-B3DA-463E-9C59-2F6A430947C7}" type="datetimeFigureOut">
              <a:rPr lang="pl-PL" smtClean="0"/>
              <a:t>01.03.2021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4FE1EC-FC88-4418-9E1D-4B8EC9BC67BF}" type="slidenum">
              <a:rPr lang="pl-PL" smtClean="0"/>
              <a:t>‹#›</a:t>
            </a:fld>
            <a:endParaRPr lang="pl-PL"/>
          </a:p>
        </p:txBody>
      </p:sp>
    </p:spTree>
    <p:extLst>
      <p:ext uri="{BB962C8B-B14F-4D97-AF65-F5344CB8AC3E}">
        <p14:creationId xmlns:p14="http://schemas.microsoft.com/office/powerpoint/2010/main" val="4035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563781-B3DA-463E-9C59-2F6A430947C7}" type="datetimeFigureOut">
              <a:rPr lang="pl-PL" smtClean="0"/>
              <a:t>01.03.2021</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44FE1EC-FC88-4418-9E1D-4B8EC9BC67BF}" type="slidenum">
              <a:rPr lang="pl-PL" smtClean="0"/>
              <a:t>‹#›</a:t>
            </a:fld>
            <a:endParaRPr lang="pl-PL"/>
          </a:p>
        </p:txBody>
      </p:sp>
    </p:spTree>
    <p:extLst>
      <p:ext uri="{BB962C8B-B14F-4D97-AF65-F5344CB8AC3E}">
        <p14:creationId xmlns:p14="http://schemas.microsoft.com/office/powerpoint/2010/main" val="596344073"/>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3" name="Picture 192">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4" name="Oval 193">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5" name="Picture 194">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6" name="Picture 195">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7" name="Rectangle 196">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921BC3AB-0A35-4E35-851C-B8D7DE0B4F1D}"/>
              </a:ext>
            </a:extLst>
          </p:cNvPr>
          <p:cNvSpPr>
            <a:spLocks noGrp="1"/>
          </p:cNvSpPr>
          <p:nvPr>
            <p:ph type="ctrTitle"/>
          </p:nvPr>
        </p:nvSpPr>
        <p:spPr>
          <a:xfrm>
            <a:off x="647701" y="1501293"/>
            <a:ext cx="3325731" cy="1981047"/>
          </a:xfrm>
        </p:spPr>
        <p:txBody>
          <a:bodyPr vert="horz" lIns="91440" tIns="45720" rIns="91440" bIns="45720" rtlCol="0" anchor="t">
            <a:normAutofit fontScale="90000"/>
          </a:bodyPr>
          <a:lstStyle/>
          <a:p>
            <a:pPr algn="ctr">
              <a:lnSpc>
                <a:spcPct val="90000"/>
              </a:lnSpc>
            </a:pPr>
            <a:br>
              <a:rPr lang="en-US" sz="4400" b="1" dirty="0">
                <a:latin typeface="Candara" panose="020E0502030303020204" pitchFamily="34" charset="0"/>
              </a:rPr>
            </a:br>
            <a:r>
              <a:rPr lang="en-US" sz="4400" b="1" dirty="0">
                <a:latin typeface="Candara" panose="020E0502030303020204" pitchFamily="34" charset="0"/>
              </a:rPr>
              <a:t>W STRONĘ DOJRZAŁOŚCI</a:t>
            </a:r>
            <a:br>
              <a:rPr lang="en-US" sz="4400" b="1" dirty="0">
                <a:latin typeface="Candara" panose="020E0502030303020204" pitchFamily="34" charset="0"/>
              </a:rPr>
            </a:br>
            <a:br>
              <a:rPr lang="en-US" sz="4400" b="1" dirty="0">
                <a:latin typeface="Candara" panose="020E0502030303020204" pitchFamily="34" charset="0"/>
              </a:rPr>
            </a:br>
            <a:r>
              <a:rPr lang="pl-PL" sz="3600" b="1" dirty="0">
                <a:latin typeface="Candara" panose="020E0502030303020204" pitchFamily="34" charset="0"/>
              </a:rPr>
              <a:t>kryteria dojrzałości osobowościowej </a:t>
            </a:r>
            <a:br>
              <a:rPr lang="pl-PL" sz="2700" dirty="0">
                <a:latin typeface="Candara" panose="020E0502030303020204" pitchFamily="34" charset="0"/>
              </a:rPr>
            </a:br>
            <a:br>
              <a:rPr lang="pl-PL" sz="2700" dirty="0">
                <a:latin typeface="Candara" panose="020E0502030303020204" pitchFamily="34" charset="0"/>
              </a:rPr>
            </a:br>
            <a:br>
              <a:rPr lang="pl-PL" sz="2700" dirty="0">
                <a:latin typeface="Candara" panose="020E0502030303020204" pitchFamily="34" charset="0"/>
              </a:rPr>
            </a:br>
            <a:br>
              <a:rPr lang="pl-PL" sz="2700" dirty="0">
                <a:latin typeface="Candara" panose="020E0502030303020204" pitchFamily="34" charset="0"/>
              </a:rPr>
            </a:br>
            <a:endParaRPr lang="pl-PL" sz="2700" dirty="0">
              <a:latin typeface="Candara" panose="020E0502030303020204" pitchFamily="34" charset="0"/>
            </a:endParaRPr>
          </a:p>
        </p:txBody>
      </p:sp>
      <p:pic>
        <p:nvPicPr>
          <p:cNvPr id="1028" name="Picture 4" descr="Świadoma dojrzałość – czy jestem dojrzałym człowiekiem? | Psychology of  Life - gabinet psychoterapii online">
            <a:extLst>
              <a:ext uri="{FF2B5EF4-FFF2-40B4-BE49-F238E27FC236}">
                <a16:creationId xmlns:a16="http://schemas.microsoft.com/office/drawing/2014/main" id="{787BB18B-7FE7-7B4C-A8D8-F9195CB814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145" r="45745" b="1"/>
          <a:stretch/>
        </p:blipFill>
        <p:spPr bwMode="auto">
          <a:xfrm>
            <a:off x="4613644" y="609368"/>
            <a:ext cx="340903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26" name="Picture 2" descr="Kim jestem, czyli o osobowości i jej zaburzeniach – Psycholog pisze">
            <a:extLst>
              <a:ext uri="{FF2B5EF4-FFF2-40B4-BE49-F238E27FC236}">
                <a16:creationId xmlns:a16="http://schemas.microsoft.com/office/drawing/2014/main" id="{C05CF03A-EE75-764F-8FE3-6B65691166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5" r="1882" b="-3"/>
          <a:stretch/>
        </p:blipFill>
        <p:spPr bwMode="auto">
          <a:xfrm>
            <a:off x="8135262" y="609602"/>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98" name="Rectangle 197">
            <a:extLst>
              <a:ext uri="{FF2B5EF4-FFF2-40B4-BE49-F238E27FC236}">
                <a16:creationId xmlns:a16="http://schemas.microsoft.com/office/drawing/2014/main" id="{0F8EDF29-1535-4A6E-807D-812733F33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Podtytuł 2">
            <a:extLst>
              <a:ext uri="{FF2B5EF4-FFF2-40B4-BE49-F238E27FC236}">
                <a16:creationId xmlns:a16="http://schemas.microsoft.com/office/drawing/2014/main" id="{110F7E7B-8020-4043-B96F-BE6F3ADC8497}"/>
              </a:ext>
            </a:extLst>
          </p:cNvPr>
          <p:cNvSpPr txBox="1">
            <a:spLocks/>
          </p:cNvSpPr>
          <p:nvPr/>
        </p:nvSpPr>
        <p:spPr>
          <a:xfrm>
            <a:off x="194915" y="6137179"/>
            <a:ext cx="4418729" cy="91108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800" cap="none" dirty="0" err="1">
                <a:solidFill>
                  <a:schemeClr val="tx1"/>
                </a:solidFill>
                <a:latin typeface="Candara" panose="020E0502030303020204" pitchFamily="34" charset="0"/>
              </a:rPr>
              <a:t>ks</a:t>
            </a:r>
            <a:r>
              <a:rPr lang="en-US" sz="1800" cap="none" dirty="0">
                <a:solidFill>
                  <a:schemeClr val="tx1"/>
                </a:solidFill>
                <a:latin typeface="Candara" panose="020E0502030303020204" pitchFamily="34" charset="0"/>
              </a:rPr>
              <a:t>. </a:t>
            </a:r>
            <a:r>
              <a:rPr lang="en-US" sz="1800" cap="none" dirty="0" err="1">
                <a:solidFill>
                  <a:schemeClr val="tx1"/>
                </a:solidFill>
                <a:latin typeface="Candara" panose="020E0502030303020204" pitchFamily="34" charset="0"/>
              </a:rPr>
              <a:t>dr</a:t>
            </a:r>
            <a:r>
              <a:rPr lang="en-US" sz="1800" cap="none" dirty="0">
                <a:solidFill>
                  <a:schemeClr val="tx1"/>
                </a:solidFill>
                <a:latin typeface="Candara" panose="020E0502030303020204" pitchFamily="34" charset="0"/>
              </a:rPr>
              <a:t> Krzysztof </a:t>
            </a:r>
            <a:r>
              <a:rPr lang="en-US" sz="1800" cap="none" dirty="0" err="1">
                <a:solidFill>
                  <a:schemeClr val="tx1"/>
                </a:solidFill>
                <a:latin typeface="Candara" panose="020E0502030303020204" pitchFamily="34" charset="0"/>
              </a:rPr>
              <a:t>Matuszewski</a:t>
            </a:r>
            <a:r>
              <a:rPr lang="en-US" sz="1800" cap="none" dirty="0">
                <a:solidFill>
                  <a:schemeClr val="tx1"/>
                </a:solidFill>
                <a:latin typeface="Candara" panose="020E0502030303020204" pitchFamily="34" charset="0"/>
              </a:rPr>
              <a:t>  </a:t>
            </a:r>
          </a:p>
          <a:p>
            <a:pPr>
              <a:buFont typeface="Wingdings 3" charset="2"/>
              <a:buChar char=""/>
            </a:pPr>
            <a:endParaRPr lang="en-US" sz="2700" cap="none" dirty="0">
              <a:solidFill>
                <a:schemeClr val="tx1"/>
              </a:solidFill>
              <a:latin typeface="Candara" panose="020E0502030303020204" pitchFamily="34" charset="0"/>
            </a:endParaRPr>
          </a:p>
        </p:txBody>
      </p:sp>
      <p:pic>
        <p:nvPicPr>
          <p:cNvPr id="1030" name="Picture 6" descr="Znalezione obrazy dla zapytania: dzieci czułość">
            <a:extLst>
              <a:ext uri="{FF2B5EF4-FFF2-40B4-BE49-F238E27FC236}">
                <a16:creationId xmlns:a16="http://schemas.microsoft.com/office/drawing/2014/main" id="{0F9C0381-1026-4A7B-B1C1-EEA14F97586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76" r="16601" b="3"/>
          <a:stretch/>
        </p:blipFill>
        <p:spPr bwMode="auto">
          <a:xfrm>
            <a:off x="8135262" y="3482340"/>
            <a:ext cx="3409037" cy="2766058"/>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zaburzenia osobowości">
            <a:extLst>
              <a:ext uri="{FF2B5EF4-FFF2-40B4-BE49-F238E27FC236}">
                <a16:creationId xmlns:a16="http://schemas.microsoft.com/office/drawing/2014/main" id="{CF007A23-5E68-4922-A728-B14EA6A4702E}"/>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t="7214" b="14115"/>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272988" y="417128"/>
            <a:ext cx="10786367" cy="1148179"/>
          </a:xfrm>
        </p:spPr>
        <p:txBody>
          <a:bodyPr>
            <a:noAutofit/>
          </a:bodyPr>
          <a:lstStyle/>
          <a:p>
            <a:pPr algn="ctr"/>
            <a:r>
              <a:rPr lang="pl-PL" sz="4400" b="1" dirty="0">
                <a:solidFill>
                  <a:schemeClr val="tx1">
                    <a:lumMod val="95000"/>
                    <a:lumOff val="5000"/>
                  </a:schemeClr>
                </a:solidFill>
                <a:latin typeface="Candara" panose="020E0502030303020204" pitchFamily="34" charset="0"/>
              </a:rPr>
              <a:t>OD ZDROWIA DO ZABURZENIA</a:t>
            </a:r>
            <a:br>
              <a:rPr lang="pl-PL" sz="4400" b="1" dirty="0">
                <a:latin typeface="Candara" panose="020E0502030303020204" pitchFamily="34" charset="0"/>
              </a:rPr>
            </a:br>
            <a:endParaRPr lang="pl-PL" sz="4400" b="1" dirty="0">
              <a:latin typeface="Candara" panose="020E0502030303020204" pitchFamily="34" charset="0"/>
            </a:endParaRPr>
          </a:p>
        </p:txBody>
      </p:sp>
      <p:sp>
        <p:nvSpPr>
          <p:cNvPr id="4" name="pole tekstowe 3">
            <a:extLst>
              <a:ext uri="{FF2B5EF4-FFF2-40B4-BE49-F238E27FC236}">
                <a16:creationId xmlns:a16="http://schemas.microsoft.com/office/drawing/2014/main" id="{5831A364-317D-4EE9-A9B5-1F91148C29E2}"/>
              </a:ext>
            </a:extLst>
          </p:cNvPr>
          <p:cNvSpPr txBox="1"/>
          <p:nvPr/>
        </p:nvSpPr>
        <p:spPr>
          <a:xfrm>
            <a:off x="1127185" y="1991323"/>
            <a:ext cx="9732146" cy="4770537"/>
          </a:xfrm>
          <a:prstGeom prst="rect">
            <a:avLst/>
          </a:prstGeom>
          <a:noFill/>
        </p:spPr>
        <p:txBody>
          <a:bodyPr wrap="square" rtlCol="0">
            <a:spAutoFit/>
          </a:bodyPr>
          <a:lstStyle/>
          <a:p>
            <a:endParaRPr lang="pl-PL" sz="2800" b="1" dirty="0">
              <a:latin typeface="Candara" panose="020E0502030303020204" pitchFamily="34" charset="0"/>
            </a:endParaRPr>
          </a:p>
          <a:p>
            <a:pPr algn="ctr"/>
            <a:r>
              <a:rPr lang="pl-PL" sz="4400" b="1" dirty="0">
                <a:latin typeface="Candara" panose="020E0502030303020204" pitchFamily="34" charset="0"/>
              </a:rPr>
              <a:t>„Dojrzały to ten, kto wie, </a:t>
            </a:r>
            <a:br>
              <a:rPr lang="pl-PL" sz="4400" b="1" dirty="0">
                <a:latin typeface="Candara" panose="020E0502030303020204" pitchFamily="34" charset="0"/>
              </a:rPr>
            </a:br>
            <a:r>
              <a:rPr lang="pl-PL" sz="4400" b="1" dirty="0">
                <a:latin typeface="Candara" panose="020E0502030303020204" pitchFamily="34" charset="0"/>
              </a:rPr>
              <a:t>jak bardzo jest niedojrzały </a:t>
            </a:r>
          </a:p>
          <a:p>
            <a:pPr algn="ctr"/>
            <a:r>
              <a:rPr lang="pl-PL" sz="4400" b="1" dirty="0">
                <a:latin typeface="Candara" panose="020E0502030303020204" pitchFamily="34" charset="0"/>
              </a:rPr>
              <a:t>i bierze za to odpowiedzialność”</a:t>
            </a:r>
          </a:p>
          <a:p>
            <a:pPr algn="ctr"/>
            <a:r>
              <a:rPr lang="pl-PL" sz="3200" dirty="0">
                <a:latin typeface="Candara" panose="020E0502030303020204" pitchFamily="34" charset="0"/>
              </a:rPr>
              <a:t>													</a:t>
            </a:r>
            <a:r>
              <a:rPr lang="pl-PL" sz="3200" dirty="0" err="1">
                <a:latin typeface="Candara" panose="020E0502030303020204" pitchFamily="34" charset="0"/>
              </a:rPr>
              <a:t>Zenomena</a:t>
            </a:r>
            <a:r>
              <a:rPr lang="pl-PL" sz="3200" dirty="0">
                <a:latin typeface="Candara" panose="020E0502030303020204" pitchFamily="34" charset="0"/>
              </a:rPr>
              <a:t> Płużek</a:t>
            </a:r>
          </a:p>
          <a:p>
            <a:pPr algn="r"/>
            <a:endParaRPr lang="pl-PL" sz="4000" b="1" dirty="0">
              <a:latin typeface="Candara" panose="020E0502030303020204" pitchFamily="34" charset="0"/>
            </a:endParaRPr>
          </a:p>
          <a:p>
            <a:pPr algn="ctr"/>
            <a:endParaRPr lang="pl-PL" sz="3600" b="1" dirty="0">
              <a:latin typeface="Candara" panose="020E0502030303020204" pitchFamily="34" charset="0"/>
            </a:endParaRPr>
          </a:p>
          <a:p>
            <a:pPr algn="ctr"/>
            <a:endParaRPr lang="pl-PL" sz="3600" b="1" dirty="0">
              <a:latin typeface="Candara" panose="020E0502030303020204" pitchFamily="34" charset="0"/>
            </a:endParaRPr>
          </a:p>
        </p:txBody>
      </p:sp>
      <p:pic>
        <p:nvPicPr>
          <p:cNvPr id="2052" name="Picture 4" descr="Podobny obraz">
            <a:extLst>
              <a:ext uri="{FF2B5EF4-FFF2-40B4-BE49-F238E27FC236}">
                <a16:creationId xmlns:a16="http://schemas.microsoft.com/office/drawing/2014/main" id="{EB9B9A9C-7700-4191-84C9-A78DDFFFB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97" y="5004092"/>
            <a:ext cx="2634493" cy="1757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zaburzenia osobowości">
            <a:extLst>
              <a:ext uri="{FF2B5EF4-FFF2-40B4-BE49-F238E27FC236}">
                <a16:creationId xmlns:a16="http://schemas.microsoft.com/office/drawing/2014/main" id="{CF007A23-5E68-4922-A728-B14EA6A4702E}"/>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t="7214" b="14115"/>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272988" y="417128"/>
            <a:ext cx="10786367" cy="1148179"/>
          </a:xfrm>
        </p:spPr>
        <p:txBody>
          <a:bodyPr>
            <a:noAutofit/>
          </a:bodyPr>
          <a:lstStyle/>
          <a:p>
            <a:pPr algn="ctr"/>
            <a:r>
              <a:rPr lang="pl-PL" sz="4400" b="1" dirty="0">
                <a:solidFill>
                  <a:schemeClr val="tx1">
                    <a:lumMod val="95000"/>
                    <a:lumOff val="5000"/>
                  </a:schemeClr>
                </a:solidFill>
                <a:latin typeface="Candara" panose="020E0502030303020204" pitchFamily="34" charset="0"/>
              </a:rPr>
              <a:t>W stronę dojrzałości</a:t>
            </a:r>
            <a:br>
              <a:rPr lang="pl-PL" sz="4400" b="1" dirty="0">
                <a:latin typeface="Candara" panose="020E0502030303020204" pitchFamily="34" charset="0"/>
              </a:rPr>
            </a:br>
            <a:endParaRPr lang="pl-PL" sz="4400" b="1" dirty="0">
              <a:latin typeface="Candara" panose="020E0502030303020204" pitchFamily="34" charset="0"/>
            </a:endParaRPr>
          </a:p>
        </p:txBody>
      </p:sp>
      <p:sp>
        <p:nvSpPr>
          <p:cNvPr id="4" name="pole tekstowe 3">
            <a:extLst>
              <a:ext uri="{FF2B5EF4-FFF2-40B4-BE49-F238E27FC236}">
                <a16:creationId xmlns:a16="http://schemas.microsoft.com/office/drawing/2014/main" id="{5831A364-317D-4EE9-A9B5-1F91148C29E2}"/>
              </a:ext>
            </a:extLst>
          </p:cNvPr>
          <p:cNvSpPr txBox="1"/>
          <p:nvPr/>
        </p:nvSpPr>
        <p:spPr>
          <a:xfrm>
            <a:off x="1132645" y="1315462"/>
            <a:ext cx="9732146" cy="6801862"/>
          </a:xfrm>
          <a:prstGeom prst="rect">
            <a:avLst/>
          </a:prstGeom>
          <a:noFill/>
        </p:spPr>
        <p:txBody>
          <a:bodyPr wrap="square" rtlCol="0">
            <a:spAutoFit/>
          </a:bodyPr>
          <a:lstStyle/>
          <a:p>
            <a:endParaRPr lang="pl-PL" sz="2800" b="1" dirty="0">
              <a:latin typeface="Candara" panose="020E0502030303020204" pitchFamily="34" charset="0"/>
            </a:endParaRPr>
          </a:p>
          <a:p>
            <a:pPr algn="ctr"/>
            <a:r>
              <a:rPr lang="pl-PL" sz="4400" b="1" dirty="0">
                <a:latin typeface="Candara" panose="020E0502030303020204" pitchFamily="34" charset="0"/>
              </a:rPr>
              <a:t>Przełamywanie negatywnych schematów to:</a:t>
            </a:r>
          </a:p>
          <a:p>
            <a:pPr algn="ctr"/>
            <a:endParaRPr lang="pl-PL" sz="4400" b="1" dirty="0">
              <a:latin typeface="Candara" panose="020E0502030303020204" pitchFamily="34" charset="0"/>
            </a:endParaRPr>
          </a:p>
          <a:p>
            <a:pPr algn="ctr"/>
            <a:r>
              <a:rPr lang="pl-PL" sz="4400" b="1" dirty="0">
                <a:latin typeface="Candara" panose="020E0502030303020204" pitchFamily="34" charset="0"/>
              </a:rPr>
              <a:t>Modyfikowanie  myślenia</a:t>
            </a:r>
          </a:p>
          <a:p>
            <a:pPr algn="ctr"/>
            <a:r>
              <a:rPr lang="pl-PL" sz="4400" b="1" dirty="0">
                <a:latin typeface="Candara" panose="020E0502030303020204" pitchFamily="34" charset="0"/>
              </a:rPr>
              <a:t>Modyfikowanie przeżywania (uczuć)</a:t>
            </a:r>
          </a:p>
          <a:p>
            <a:pPr algn="ctr"/>
            <a:r>
              <a:rPr lang="pl-PL" sz="4400" b="1" dirty="0">
                <a:latin typeface="Candara" panose="020E0502030303020204" pitchFamily="34" charset="0"/>
              </a:rPr>
              <a:t>Zmiana zachowania </a:t>
            </a:r>
          </a:p>
          <a:p>
            <a:pPr algn="ctr"/>
            <a:endParaRPr lang="pl-PL" sz="3200" dirty="0">
              <a:latin typeface="Candara" panose="020E0502030303020204" pitchFamily="34" charset="0"/>
            </a:endParaRPr>
          </a:p>
          <a:p>
            <a:pPr algn="r"/>
            <a:endParaRPr lang="pl-PL" sz="4000" b="1" dirty="0">
              <a:latin typeface="Candara" panose="020E0502030303020204" pitchFamily="34" charset="0"/>
            </a:endParaRPr>
          </a:p>
          <a:p>
            <a:pPr algn="ctr"/>
            <a:endParaRPr lang="pl-PL" sz="3600" b="1" dirty="0">
              <a:latin typeface="Candara" panose="020E0502030303020204" pitchFamily="34" charset="0"/>
            </a:endParaRPr>
          </a:p>
          <a:p>
            <a:pPr algn="ctr"/>
            <a:endParaRPr lang="pl-PL" sz="3600" b="1" dirty="0">
              <a:latin typeface="Candara" panose="020E0502030303020204" pitchFamily="34" charset="0"/>
            </a:endParaRPr>
          </a:p>
        </p:txBody>
      </p:sp>
      <p:pic>
        <p:nvPicPr>
          <p:cNvPr id="2052" name="Picture 4" descr="Podobny obraz">
            <a:extLst>
              <a:ext uri="{FF2B5EF4-FFF2-40B4-BE49-F238E27FC236}">
                <a16:creationId xmlns:a16="http://schemas.microsoft.com/office/drawing/2014/main" id="{EB9B9A9C-7700-4191-84C9-A78DDFFFB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8" y="5206929"/>
            <a:ext cx="2166625" cy="144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zaburzenia osobowości">
            <a:extLst>
              <a:ext uri="{FF2B5EF4-FFF2-40B4-BE49-F238E27FC236}">
                <a16:creationId xmlns:a16="http://schemas.microsoft.com/office/drawing/2014/main" id="{CF007A23-5E68-4922-A728-B14EA6A4702E}"/>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t="7214" b="14115"/>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272988" y="417128"/>
            <a:ext cx="10786367" cy="1148179"/>
          </a:xfrm>
        </p:spPr>
        <p:txBody>
          <a:bodyPr>
            <a:noAutofit/>
          </a:bodyPr>
          <a:lstStyle/>
          <a:p>
            <a:pPr algn="ctr"/>
            <a:r>
              <a:rPr lang="pl-PL" sz="4400" b="1" dirty="0">
                <a:solidFill>
                  <a:schemeClr val="tx1">
                    <a:lumMod val="95000"/>
                    <a:lumOff val="5000"/>
                  </a:schemeClr>
                </a:solidFill>
                <a:latin typeface="Candara" panose="020E0502030303020204" pitchFamily="34" charset="0"/>
              </a:rPr>
              <a:t>W stronę dojrzałości</a:t>
            </a:r>
            <a:br>
              <a:rPr lang="pl-PL" sz="4400" b="1" dirty="0">
                <a:latin typeface="Candara" panose="020E0502030303020204" pitchFamily="34" charset="0"/>
              </a:rPr>
            </a:br>
            <a:endParaRPr lang="pl-PL" sz="4400" b="1" dirty="0">
              <a:latin typeface="Candara" panose="020E0502030303020204" pitchFamily="34" charset="0"/>
            </a:endParaRPr>
          </a:p>
        </p:txBody>
      </p:sp>
      <p:sp>
        <p:nvSpPr>
          <p:cNvPr id="4" name="pole tekstowe 3">
            <a:extLst>
              <a:ext uri="{FF2B5EF4-FFF2-40B4-BE49-F238E27FC236}">
                <a16:creationId xmlns:a16="http://schemas.microsoft.com/office/drawing/2014/main" id="{5831A364-317D-4EE9-A9B5-1F91148C29E2}"/>
              </a:ext>
            </a:extLst>
          </p:cNvPr>
          <p:cNvSpPr txBox="1"/>
          <p:nvPr/>
        </p:nvSpPr>
        <p:spPr>
          <a:xfrm>
            <a:off x="1132645" y="1315462"/>
            <a:ext cx="9732146" cy="7232749"/>
          </a:xfrm>
          <a:prstGeom prst="rect">
            <a:avLst/>
          </a:prstGeom>
          <a:noFill/>
        </p:spPr>
        <p:txBody>
          <a:bodyPr wrap="square" rtlCol="0">
            <a:spAutoFit/>
          </a:bodyPr>
          <a:lstStyle/>
          <a:p>
            <a:endParaRPr lang="pl-PL" sz="2800" b="1" dirty="0">
              <a:latin typeface="Candara" panose="020E0502030303020204" pitchFamily="34" charset="0"/>
            </a:endParaRPr>
          </a:p>
          <a:p>
            <a:pPr algn="ctr"/>
            <a:r>
              <a:rPr lang="pl-PL" sz="4400" b="1" dirty="0">
                <a:latin typeface="Candara" panose="020E0502030303020204" pitchFamily="34" charset="0"/>
              </a:rPr>
              <a:t>Przełamywanie negatywnych schematów to:</a:t>
            </a:r>
          </a:p>
          <a:p>
            <a:pPr algn="ctr"/>
            <a:endParaRPr lang="pl-PL" sz="4400" b="1" dirty="0">
              <a:latin typeface="Candara" panose="020E0502030303020204" pitchFamily="34" charset="0"/>
            </a:endParaRPr>
          </a:p>
          <a:p>
            <a:pPr algn="ctr"/>
            <a:r>
              <a:rPr lang="pl-PL" sz="3200" b="1" dirty="0">
                <a:latin typeface="Candara" panose="020E0502030303020204" pitchFamily="34" charset="0"/>
              </a:rPr>
              <a:t>Spotkanie z przeszłością - droga przebaczenia („Powrót do wewnętrznego domu”</a:t>
            </a:r>
          </a:p>
          <a:p>
            <a:pPr algn="ctr"/>
            <a:endParaRPr lang="pl-PL" sz="3200" dirty="0">
              <a:latin typeface="Candara" panose="020E0502030303020204" pitchFamily="34" charset="0"/>
            </a:endParaRPr>
          </a:p>
          <a:p>
            <a:pPr algn="ctr"/>
            <a:r>
              <a:rPr lang="pl-PL" sz="3200" dirty="0">
                <a:latin typeface="Candara" panose="020E0502030303020204" pitchFamily="34" charset="0"/>
              </a:rPr>
              <a:t>Wyjść z zaprzeczenia </a:t>
            </a:r>
          </a:p>
          <a:p>
            <a:pPr algn="ctr"/>
            <a:r>
              <a:rPr lang="pl-PL" sz="3200" dirty="0">
                <a:latin typeface="Candara" panose="020E0502030303020204" pitchFamily="34" charset="0"/>
              </a:rPr>
              <a:t>Zrozumieć i przeżyć cierpienie wyparte </a:t>
            </a:r>
          </a:p>
          <a:p>
            <a:pPr algn="ctr"/>
            <a:r>
              <a:rPr lang="pl-PL" sz="3200" dirty="0">
                <a:latin typeface="Candara" panose="020E0502030303020204" pitchFamily="34" charset="0"/>
              </a:rPr>
              <a:t>Nauczyć się „samoopieki” </a:t>
            </a:r>
          </a:p>
          <a:p>
            <a:pPr algn="r"/>
            <a:endParaRPr lang="pl-PL" sz="4000" b="1" dirty="0">
              <a:latin typeface="Candara" panose="020E0502030303020204" pitchFamily="34" charset="0"/>
            </a:endParaRPr>
          </a:p>
          <a:p>
            <a:pPr algn="ctr"/>
            <a:endParaRPr lang="pl-PL" sz="3600" b="1" dirty="0">
              <a:latin typeface="Candara" panose="020E0502030303020204" pitchFamily="34" charset="0"/>
            </a:endParaRPr>
          </a:p>
          <a:p>
            <a:pPr algn="ctr"/>
            <a:endParaRPr lang="pl-PL" sz="3600" b="1" dirty="0">
              <a:latin typeface="Candara" panose="020E0502030303020204" pitchFamily="34" charset="0"/>
            </a:endParaRPr>
          </a:p>
        </p:txBody>
      </p:sp>
      <p:pic>
        <p:nvPicPr>
          <p:cNvPr id="2052" name="Picture 4" descr="Podobny obraz">
            <a:extLst>
              <a:ext uri="{FF2B5EF4-FFF2-40B4-BE49-F238E27FC236}">
                <a16:creationId xmlns:a16="http://schemas.microsoft.com/office/drawing/2014/main" id="{EB9B9A9C-7700-4191-84C9-A78DDFFFB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8" y="5206929"/>
            <a:ext cx="2166625" cy="144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siążka Powrót do swego wewnętrznego domu - Ceny i opinie - Ceneo.pl">
            <a:extLst>
              <a:ext uri="{FF2B5EF4-FFF2-40B4-BE49-F238E27FC236}">
                <a16:creationId xmlns:a16="http://schemas.microsoft.com/office/drawing/2014/main" id="{48C10CE1-8B41-6045-BAF6-DA2ABDC06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998" y="805814"/>
            <a:ext cx="3603721" cy="5183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9E801BE-28D7-6240-8E1E-880B9934F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992" y="805814"/>
            <a:ext cx="3678016" cy="5183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09187B97-E8CF-AC45-B79D-ED8291F69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12" y="805814"/>
            <a:ext cx="3763701" cy="5246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4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siążka Droga rzadziej przemierzana - Ceny i opinie - Ceneo.pl">
            <a:extLst>
              <a:ext uri="{FF2B5EF4-FFF2-40B4-BE49-F238E27FC236}">
                <a16:creationId xmlns:a16="http://schemas.microsoft.com/office/drawing/2014/main" id="{663DCDD7-913B-A14F-8B03-1D94A3A1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0" y="464436"/>
            <a:ext cx="3779294" cy="5783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Rozwój. Jak współpracować z łaską? | wydawnictwowam.pl">
            <a:extLst>
              <a:ext uri="{FF2B5EF4-FFF2-40B4-BE49-F238E27FC236}">
                <a16:creationId xmlns:a16="http://schemas.microsoft.com/office/drawing/2014/main" id="{BF0C466C-A540-6E48-B60F-11227A60E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841" y="488212"/>
            <a:ext cx="3921048" cy="5881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Mały człowiek, wielkie potrzeby. Jak zadbać o prawidłowy rozwój emocjonalny  dziecka - Louis John Philip | Książka w Sklepie EMPIK.COM">
            <a:extLst>
              <a:ext uri="{FF2B5EF4-FFF2-40B4-BE49-F238E27FC236}">
                <a16:creationId xmlns:a16="http://schemas.microsoft.com/office/drawing/2014/main" id="{2E611D1B-749B-0048-A7C6-FE5C1124D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330" y="323724"/>
            <a:ext cx="4367511" cy="6210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9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1BC3AB-0A35-4E35-851C-B8D7DE0B4F1D}"/>
              </a:ext>
            </a:extLst>
          </p:cNvPr>
          <p:cNvSpPr>
            <a:spLocks noGrp="1"/>
          </p:cNvSpPr>
          <p:nvPr>
            <p:ph type="ctrTitle"/>
          </p:nvPr>
        </p:nvSpPr>
        <p:spPr>
          <a:xfrm>
            <a:off x="8749143" y="2701389"/>
            <a:ext cx="3103333" cy="3329581"/>
          </a:xfrm>
        </p:spPr>
        <p:txBody>
          <a:bodyPr vert="horz" lIns="91440" tIns="45720" rIns="91440" bIns="45720" rtlCol="0">
            <a:normAutofit fontScale="90000"/>
          </a:bodyPr>
          <a:lstStyle/>
          <a:p>
            <a:pPr algn="ctr">
              <a:lnSpc>
                <a:spcPct val="90000"/>
              </a:lnSpc>
            </a:pPr>
            <a:br>
              <a:rPr lang="en-US" sz="2300" b="1" dirty="0">
                <a:latin typeface="Candara" panose="020E0502030303020204" pitchFamily="34" charset="0"/>
              </a:rPr>
            </a:br>
            <a:r>
              <a:rPr lang="en-US" sz="4000" b="1" dirty="0">
                <a:latin typeface="Candara" panose="020E0502030303020204" pitchFamily="34" charset="0"/>
              </a:rPr>
              <a:t>W STRONĘ DOJRZAŁOŚCI</a:t>
            </a:r>
            <a:br>
              <a:rPr lang="en-US" sz="3100" b="1" dirty="0">
                <a:latin typeface="Candara" panose="020E0502030303020204" pitchFamily="34" charset="0"/>
              </a:rPr>
            </a:br>
            <a:br>
              <a:rPr lang="en-US" sz="3100" b="1" dirty="0">
                <a:latin typeface="Candara" panose="020E0502030303020204" pitchFamily="34" charset="0"/>
              </a:rPr>
            </a:br>
            <a:br>
              <a:rPr lang="en-US" sz="3100" b="1" dirty="0">
                <a:latin typeface="Candara" panose="020E0502030303020204" pitchFamily="34" charset="0"/>
              </a:rPr>
            </a:br>
            <a:r>
              <a:rPr lang="en-US" sz="3100" b="1" dirty="0" err="1">
                <a:latin typeface="Candara" panose="020E0502030303020204" pitchFamily="34" charset="0"/>
              </a:rPr>
              <a:t>Wgląd</a:t>
            </a:r>
            <a:r>
              <a:rPr lang="en-US" sz="3100" b="1" dirty="0">
                <a:latin typeface="Candara" panose="020E0502030303020204" pitchFamily="34" charset="0"/>
              </a:rPr>
              <a:t> </a:t>
            </a:r>
            <a:r>
              <a:rPr lang="en-US" sz="3100" b="1" dirty="0" err="1">
                <a:latin typeface="Candara" panose="020E0502030303020204" pitchFamily="34" charset="0"/>
              </a:rPr>
              <a:t>emocjonalny</a:t>
            </a:r>
            <a:br>
              <a:rPr lang="en-US" sz="3100" dirty="0">
                <a:latin typeface="Candara" panose="020E0502030303020204" pitchFamily="34" charset="0"/>
              </a:rPr>
            </a:br>
            <a:br>
              <a:rPr lang="en-US" sz="3100" dirty="0">
                <a:latin typeface="Candara" panose="020E0502030303020204" pitchFamily="34" charset="0"/>
              </a:rPr>
            </a:br>
            <a:br>
              <a:rPr lang="en-US" sz="3100" dirty="0">
                <a:latin typeface="Candara" panose="020E0502030303020204" pitchFamily="34" charset="0"/>
              </a:rPr>
            </a:br>
            <a:br>
              <a:rPr lang="en-US" sz="2300" dirty="0">
                <a:latin typeface="Candara" panose="020E0502030303020204" pitchFamily="34" charset="0"/>
              </a:rPr>
            </a:br>
            <a:endParaRPr lang="en-US" sz="2300" dirty="0">
              <a:latin typeface="Candara" panose="020E0502030303020204" pitchFamily="34" charset="0"/>
            </a:endParaRPr>
          </a:p>
        </p:txBody>
      </p:sp>
      <p:pic>
        <p:nvPicPr>
          <p:cNvPr id="7170" name="Picture 2" descr="skuteczne i efektywne zarządzanie emocjami w biznesie">
            <a:extLst>
              <a:ext uri="{FF2B5EF4-FFF2-40B4-BE49-F238E27FC236}">
                <a16:creationId xmlns:a16="http://schemas.microsoft.com/office/drawing/2014/main" id="{D4230C58-15A6-8444-898C-C8B9A1C2A2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80" r="18605" b="2"/>
          <a:stretch/>
        </p:blipFill>
        <p:spPr bwMode="auto">
          <a:xfrm>
            <a:off x="20" y="10"/>
            <a:ext cx="4078268" cy="34287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aś i Małgosia - Przedszkole Nr. 46 w Gdynia">
            <a:extLst>
              <a:ext uri="{FF2B5EF4-FFF2-40B4-BE49-F238E27FC236}">
                <a16:creationId xmlns:a16="http://schemas.microsoft.com/office/drawing/2014/main" id="{6244BC95-3B48-A445-9CA7-761DAD64B1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56" r="17335" b="2"/>
          <a:stretch/>
        </p:blipFill>
        <p:spPr bwMode="auto">
          <a:xfrm>
            <a:off x="20" y="3428768"/>
            <a:ext cx="4078268"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Świadoma dojrzałość – czy jestem dojrzałym człowiekiem? | Psychology of  Life - gabinet psychoterapii online">
            <a:extLst>
              <a:ext uri="{FF2B5EF4-FFF2-40B4-BE49-F238E27FC236}">
                <a16:creationId xmlns:a16="http://schemas.microsoft.com/office/drawing/2014/main" id="{787BB18B-7FE7-7B4C-A8D8-F9195CB814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12" r="46213" b="2"/>
          <a:stretch/>
        </p:blipFill>
        <p:spPr bwMode="auto">
          <a:xfrm>
            <a:off x="4078288" y="10"/>
            <a:ext cx="4051579" cy="685752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03F8C69F-F318-4296-888D-427A6FDA6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8288" y="0"/>
            <a:ext cx="0" cy="68575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BFF9FD5-9693-471E-8868-834B789365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8768"/>
            <a:ext cx="406861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9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nalezione obrazy dla zapytania droga życia">
            <a:extLst>
              <a:ext uri="{FF2B5EF4-FFF2-40B4-BE49-F238E27FC236}">
                <a16:creationId xmlns:a16="http://schemas.microsoft.com/office/drawing/2014/main" id="{17722200-4389-4BAE-8DBB-DBDCB316C18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Podtytuł 2"/>
          <p:cNvSpPr>
            <a:spLocks noGrp="1"/>
          </p:cNvSpPr>
          <p:nvPr>
            <p:ph type="subTitle" idx="1"/>
          </p:nvPr>
        </p:nvSpPr>
        <p:spPr>
          <a:xfrm>
            <a:off x="285750" y="276836"/>
            <a:ext cx="11553825" cy="6390663"/>
          </a:xfrm>
        </p:spPr>
        <p:txBody>
          <a:bodyPr anchor="b">
            <a:normAutofit/>
          </a:bodyPr>
          <a:lstStyle/>
          <a:p>
            <a:pPr algn="ctr"/>
            <a:r>
              <a:rPr lang="pl-PL" sz="3600" b="1" cap="none" dirty="0">
                <a:solidFill>
                  <a:schemeClr val="tx1"/>
                </a:solidFill>
                <a:latin typeface="Candara" panose="020E0502030303020204" pitchFamily="34" charset="0"/>
              </a:rPr>
              <a:t>PRAWA EMOCJI:</a:t>
            </a:r>
          </a:p>
          <a:p>
            <a:pPr algn="ctr"/>
            <a:endParaRPr lang="pl-PL" sz="2400" b="1" cap="none" dirty="0">
              <a:solidFill>
                <a:schemeClr val="tx1"/>
              </a:solidFill>
              <a:latin typeface="Candara" panose="020E0502030303020204" pitchFamily="34" charset="0"/>
            </a:endParaRPr>
          </a:p>
          <a:p>
            <a:pPr marL="457200" indent="-457200" algn="l">
              <a:buFont typeface="Wingdings" pitchFamily="2" charset="2"/>
              <a:buChar char="ü"/>
            </a:pPr>
            <a:r>
              <a:rPr lang="pl-PL" sz="2800" b="1" cap="none" dirty="0">
                <a:solidFill>
                  <a:schemeClr val="tx1"/>
                </a:solidFill>
                <a:latin typeface="Candara" panose="020E0502030303020204" pitchFamily="34" charset="0"/>
              </a:rPr>
              <a:t>Emocje pełnią rolę adaptacyjną, pomagając organizmom przetrwać zagrożenia stwarzane przez środowisko.</a:t>
            </a:r>
          </a:p>
          <a:p>
            <a:pPr marL="457200" indent="-457200" algn="l">
              <a:buFont typeface="Wingdings" pitchFamily="2" charset="2"/>
              <a:buChar char="ü"/>
            </a:pPr>
            <a:r>
              <a:rPr lang="pl-PL" sz="2800" b="1" cap="none" dirty="0">
                <a:solidFill>
                  <a:schemeClr val="tx1"/>
                </a:solidFill>
                <a:latin typeface="Candara" panose="020E0502030303020204" pitchFamily="34" charset="0"/>
              </a:rPr>
              <a:t>Istnieje niewielka liczba podstawowych, pierwotnych emocji stanowiących pewien prototyp.</a:t>
            </a:r>
          </a:p>
          <a:p>
            <a:pPr marL="457200" indent="-457200" algn="l">
              <a:buFont typeface="Wingdings" pitchFamily="2" charset="2"/>
              <a:buChar char="ü"/>
            </a:pPr>
            <a:r>
              <a:rPr lang="pl-PL" sz="2800" b="1" cap="none" dirty="0">
                <a:solidFill>
                  <a:schemeClr val="tx1"/>
                </a:solidFill>
                <a:latin typeface="Candara" panose="020E0502030303020204" pitchFamily="34" charset="0"/>
              </a:rPr>
              <a:t>Pierwotne emocje mogą być scharakteryzowane </a:t>
            </a:r>
            <a:br>
              <a:rPr lang="pl-PL" sz="2800" b="1" cap="none" dirty="0">
                <a:solidFill>
                  <a:schemeClr val="tx1"/>
                </a:solidFill>
                <a:latin typeface="Candara" panose="020E0502030303020204" pitchFamily="34" charset="0"/>
              </a:rPr>
            </a:br>
            <a:r>
              <a:rPr lang="pl-PL" sz="2800" b="1" cap="none" dirty="0">
                <a:solidFill>
                  <a:schemeClr val="tx1"/>
                </a:solidFill>
                <a:latin typeface="Candara" panose="020E0502030303020204" pitchFamily="34" charset="0"/>
              </a:rPr>
              <a:t>w postaci par biegunowych przeciwieństw.</a:t>
            </a:r>
          </a:p>
          <a:p>
            <a:pPr marL="457200" indent="-457200" algn="l">
              <a:buFont typeface="Wingdings" pitchFamily="2" charset="2"/>
              <a:buChar char="ü"/>
            </a:pPr>
            <a:r>
              <a:rPr lang="pl-PL" sz="2800" b="1" cap="none" dirty="0">
                <a:solidFill>
                  <a:schemeClr val="tx1"/>
                </a:solidFill>
                <a:latin typeface="Candara" panose="020E0502030303020204" pitchFamily="34" charset="0"/>
              </a:rPr>
              <a:t>Każda emocja może występować w różnym stopniu natężenia </a:t>
            </a:r>
            <a:br>
              <a:rPr lang="pl-PL" sz="2800" b="1" cap="none" dirty="0">
                <a:solidFill>
                  <a:schemeClr val="tx1"/>
                </a:solidFill>
                <a:latin typeface="Candara" panose="020E0502030303020204" pitchFamily="34" charset="0"/>
              </a:rPr>
            </a:br>
            <a:r>
              <a:rPr lang="pl-PL" sz="2800" b="1" cap="none" dirty="0">
                <a:solidFill>
                  <a:schemeClr val="tx1"/>
                </a:solidFill>
                <a:latin typeface="Candara" panose="020E0502030303020204" pitchFamily="34" charset="0"/>
              </a:rPr>
              <a:t>i na różnym poziomie pobudzenia.</a:t>
            </a:r>
          </a:p>
          <a:p>
            <a:pPr marL="457200" indent="-457200" algn="l">
              <a:buFont typeface="Wingdings" pitchFamily="2" charset="2"/>
              <a:buChar char="ü"/>
            </a:pPr>
            <a:r>
              <a:rPr lang="pl-PL" sz="2800" b="1" cap="none" dirty="0">
                <a:solidFill>
                  <a:schemeClr val="tx1"/>
                </a:solidFill>
                <a:latin typeface="Candara" panose="020E0502030303020204" pitchFamily="34" charset="0"/>
              </a:rPr>
              <a:t>Emocje wzbudzone, zawsze się uzewnętrzniają.</a:t>
            </a:r>
          </a:p>
          <a:p>
            <a:pPr algn="ctr"/>
            <a:endParaRPr lang="pl-PL" sz="3200" dirty="0">
              <a:latin typeface="Candara" panose="020E0502030303020204" pitchFamily="34" charset="0"/>
            </a:endParaRPr>
          </a:p>
        </p:txBody>
      </p:sp>
      <p:pic>
        <p:nvPicPr>
          <p:cNvPr id="4" name="Picture 6" descr="Znalezione obrazy dla zapytania emoc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187" y="3341794"/>
            <a:ext cx="2196063" cy="1220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Znalezione obrazy dla zapytania droga życia">
            <a:extLst>
              <a:ext uri="{FF2B5EF4-FFF2-40B4-BE49-F238E27FC236}">
                <a16:creationId xmlns:a16="http://schemas.microsoft.com/office/drawing/2014/main" id="{6D5523A2-A912-4AD5-A685-B7CF7F2C91E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78084B9-5C59-4343-A65D-21B1BD6A1B86}"/>
              </a:ext>
            </a:extLst>
          </p:cNvPr>
          <p:cNvSpPr>
            <a:spLocks noGrp="1"/>
          </p:cNvSpPr>
          <p:nvPr>
            <p:ph idx="1"/>
          </p:nvPr>
        </p:nvSpPr>
        <p:spPr>
          <a:xfrm>
            <a:off x="466725" y="2283488"/>
            <a:ext cx="11487704" cy="4878280"/>
          </a:xfrm>
        </p:spPr>
        <p:txBody>
          <a:bodyPr>
            <a:normAutofit/>
          </a:bodyPr>
          <a:lstStyle/>
          <a:p>
            <a:pPr lvl="0">
              <a:buFont typeface="Wingdings" pitchFamily="2" charset="2"/>
              <a:buChar char="ü"/>
            </a:pPr>
            <a:r>
              <a:rPr lang="pl-PL" sz="2700" b="1" dirty="0">
                <a:latin typeface="Candara" panose="020E0502030303020204" pitchFamily="34" charset="0"/>
              </a:rPr>
              <a:t>Emocje i nastroje to zupełnie normalna część ludzkiego życia i działania. </a:t>
            </a:r>
          </a:p>
          <a:p>
            <a:pPr lvl="0">
              <a:buFont typeface="Wingdings" pitchFamily="2" charset="2"/>
              <a:buChar char="ü"/>
            </a:pPr>
            <a:r>
              <a:rPr lang="pl-PL" sz="2700" b="1" dirty="0">
                <a:latin typeface="Candara" panose="020E0502030303020204" pitchFamily="34" charset="0"/>
              </a:rPr>
              <a:t>Tak samo jak jest w porządku czuć radość, tak samo w porządku jest czuć złość, zazdrość czy smutek. Wszystkie emocje są OK. Możemy je tylko podzielić na te przyjemne i te nieprzyjemne.</a:t>
            </a:r>
          </a:p>
          <a:p>
            <a:pPr lvl="0">
              <a:buFont typeface="Wingdings" pitchFamily="2" charset="2"/>
              <a:buChar char="ü"/>
            </a:pPr>
            <a:r>
              <a:rPr lang="pl-PL" sz="2700" b="1" dirty="0">
                <a:latin typeface="Candara" panose="020E0502030303020204" pitchFamily="34" charset="0"/>
              </a:rPr>
              <a:t>Dzięki emocjom wiemy, co jest niebezpieczne, co jest dla nas ważne </a:t>
            </a:r>
            <a:br>
              <a:rPr lang="pl-PL" sz="2700" b="1" dirty="0">
                <a:latin typeface="Candara" panose="020E0502030303020204" pitchFamily="34" charset="0"/>
              </a:rPr>
            </a:br>
            <a:r>
              <a:rPr lang="pl-PL" sz="2700" b="1" dirty="0">
                <a:latin typeface="Candara" panose="020E0502030303020204" pitchFamily="34" charset="0"/>
              </a:rPr>
              <a:t>i czego potrzebujemy albo, kiedy ktoś przekracza nasze granice. Dają nam poczucie stałości i pełni.</a:t>
            </a:r>
          </a:p>
          <a:p>
            <a:pPr marL="0" indent="0">
              <a:buNone/>
            </a:pPr>
            <a:endParaRPr lang="pl-PL" dirty="0"/>
          </a:p>
        </p:txBody>
      </p:sp>
      <p:sp>
        <p:nvSpPr>
          <p:cNvPr id="6" name="pole tekstowe 5">
            <a:extLst>
              <a:ext uri="{FF2B5EF4-FFF2-40B4-BE49-F238E27FC236}">
                <a16:creationId xmlns:a16="http://schemas.microsoft.com/office/drawing/2014/main" id="{33841663-7B86-4925-B9A2-C1663F075E5F}"/>
              </a:ext>
            </a:extLst>
          </p:cNvPr>
          <p:cNvSpPr txBox="1"/>
          <p:nvPr/>
        </p:nvSpPr>
        <p:spPr>
          <a:xfrm>
            <a:off x="1864311" y="656371"/>
            <a:ext cx="8176334" cy="584775"/>
          </a:xfrm>
          <a:prstGeom prst="rect">
            <a:avLst/>
          </a:prstGeom>
          <a:noFill/>
        </p:spPr>
        <p:txBody>
          <a:bodyPr wrap="square" rtlCol="0">
            <a:spAutoFit/>
          </a:bodyPr>
          <a:lstStyle/>
          <a:p>
            <a:pPr algn="ctr"/>
            <a:r>
              <a:rPr lang="pl-PL" sz="3200" b="1" dirty="0">
                <a:latin typeface="Candara" panose="020E0502030303020204" pitchFamily="34" charset="0"/>
              </a:rPr>
              <a:t>EMOCJE – FAKTY I MITY</a:t>
            </a:r>
          </a:p>
        </p:txBody>
      </p:sp>
      <p:pic>
        <p:nvPicPr>
          <p:cNvPr id="8" name="Picture 6" descr="Znalezione obrazy dla zapytania emocje">
            <a:extLst>
              <a:ext uri="{FF2B5EF4-FFF2-40B4-BE49-F238E27FC236}">
                <a16:creationId xmlns:a16="http://schemas.microsoft.com/office/drawing/2014/main" id="{598DC268-837F-424B-9021-263D88FC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52603"/>
            <a:ext cx="2733675" cy="1519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droga życia">
            <a:extLst>
              <a:ext uri="{FF2B5EF4-FFF2-40B4-BE49-F238E27FC236}">
                <a16:creationId xmlns:a16="http://schemas.microsoft.com/office/drawing/2014/main" id="{060E616E-A8FA-4302-9E65-442DC3ABE37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78084B9-5C59-4343-A65D-21B1BD6A1B86}"/>
              </a:ext>
            </a:extLst>
          </p:cNvPr>
          <p:cNvSpPr>
            <a:spLocks noGrp="1"/>
          </p:cNvSpPr>
          <p:nvPr>
            <p:ph idx="1"/>
          </p:nvPr>
        </p:nvSpPr>
        <p:spPr>
          <a:xfrm>
            <a:off x="196506" y="595057"/>
            <a:ext cx="11785944" cy="5893292"/>
          </a:xfrm>
        </p:spPr>
        <p:txBody>
          <a:bodyPr>
            <a:normAutofit/>
          </a:bodyPr>
          <a:lstStyle/>
          <a:p>
            <a:pPr lvl="0">
              <a:buFont typeface="Wingdings" pitchFamily="2" charset="2"/>
              <a:buChar char="ü"/>
            </a:pPr>
            <a:r>
              <a:rPr lang="pl-PL" sz="2700" b="1" dirty="0">
                <a:latin typeface="Candara" panose="020E0502030303020204" pitchFamily="34" charset="0"/>
              </a:rPr>
              <a:t>Warto dokładnie nazywać emocje (nie mylić np. podekscytowania z lękiem czy niepokojem). Czasami emocja, która jest najbardziej oczywista nie jest tak ważna, jak ta, która może być pod nią ukryta. Warto również oddzielać myśli od emocji (np. Czuję, że jestem głupia to myśl a nie emocja).</a:t>
            </a:r>
          </a:p>
          <a:p>
            <a:pPr lvl="0">
              <a:buFont typeface="Wingdings" pitchFamily="2" charset="2"/>
              <a:buChar char="ü"/>
            </a:pPr>
            <a:r>
              <a:rPr lang="pl-PL" sz="2700" b="1" dirty="0">
                <a:latin typeface="Candara" panose="020E0502030303020204" pitchFamily="34" charset="0"/>
              </a:rPr>
              <a:t>Każdy człowiek ma swój schemat reagowania na emocje swoje i innych ludzi. Można je akceptować i rozumieć lub bać się ich, uważać za coś, co przeszkadza lub jest słabe i żałosne. Warto poznać swój schemat emocjonalny.</a:t>
            </a:r>
          </a:p>
          <a:p>
            <a:pPr lvl="0">
              <a:buFont typeface="Wingdings" pitchFamily="2" charset="2"/>
              <a:buChar char="ü"/>
            </a:pPr>
            <a:r>
              <a:rPr lang="pl-PL" sz="2700" b="1" dirty="0">
                <a:latin typeface="Candara" panose="020E0502030303020204" pitchFamily="34" charset="0"/>
              </a:rPr>
              <a:t>Tłumienie emocji wywołuje paradoksalny efekt generowania dalszych niechcianych napadów emocji (Kennedy , Moore i Watson, 1999).</a:t>
            </a:r>
          </a:p>
          <a:p>
            <a:endParaRPr lang="pl-PL" dirty="0"/>
          </a:p>
        </p:txBody>
      </p:sp>
    </p:spTree>
    <p:extLst>
      <p:ext uri="{BB962C8B-B14F-4D97-AF65-F5344CB8AC3E}">
        <p14:creationId xmlns:p14="http://schemas.microsoft.com/office/powerpoint/2010/main" val="30459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droga życia">
            <a:extLst>
              <a:ext uri="{FF2B5EF4-FFF2-40B4-BE49-F238E27FC236}">
                <a16:creationId xmlns:a16="http://schemas.microsoft.com/office/drawing/2014/main" id="{55A033E6-FD77-4CBD-B245-079FEA18084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A1A40AF-E8F2-4AB2-851D-CDB94D8EBD85}"/>
              </a:ext>
            </a:extLst>
          </p:cNvPr>
          <p:cNvSpPr>
            <a:spLocks noGrp="1"/>
          </p:cNvSpPr>
          <p:nvPr>
            <p:ph idx="1"/>
          </p:nvPr>
        </p:nvSpPr>
        <p:spPr>
          <a:xfrm>
            <a:off x="530702" y="542926"/>
            <a:ext cx="10975497" cy="6025070"/>
          </a:xfrm>
        </p:spPr>
        <p:txBody>
          <a:bodyPr>
            <a:normAutofit/>
          </a:bodyPr>
          <a:lstStyle/>
          <a:p>
            <a:pPr lvl="0">
              <a:buFont typeface="Wingdings" pitchFamily="2" charset="2"/>
              <a:buChar char="ü"/>
            </a:pPr>
            <a:r>
              <a:rPr lang="pl-PL" sz="2700" b="1" dirty="0">
                <a:latin typeface="Candara" panose="020E0502030303020204" pitchFamily="34" charset="0"/>
              </a:rPr>
              <a:t>Emocje bardzo rzadko utrzymują się długo – same słabną z czasem.</a:t>
            </a:r>
          </a:p>
          <a:p>
            <a:pPr lvl="0">
              <a:buFont typeface="Wingdings" pitchFamily="2" charset="2"/>
              <a:buChar char="ü"/>
            </a:pPr>
            <a:r>
              <a:rPr lang="pl-PL" sz="2700" b="1" u="sng" dirty="0">
                <a:latin typeface="Candara" panose="020E0502030303020204" pitchFamily="34" charset="0"/>
              </a:rPr>
              <a:t>Emocje nie wymagają reakcji i działania.</a:t>
            </a:r>
            <a:r>
              <a:rPr lang="pl-PL" sz="2700" b="1" dirty="0">
                <a:latin typeface="Candara" panose="020E0502030303020204" pitchFamily="34" charset="0"/>
              </a:rPr>
              <a:t> Mogą po prostu być, można je po prostu czuć i przyjmować.</a:t>
            </a:r>
          </a:p>
          <a:p>
            <a:pPr lvl="0">
              <a:buFont typeface="Wingdings" pitchFamily="2" charset="2"/>
              <a:buChar char="ü"/>
            </a:pPr>
            <a:r>
              <a:rPr lang="pl-PL" sz="2700" b="1" dirty="0">
                <a:latin typeface="Candara" panose="020E0502030303020204" pitchFamily="34" charset="0"/>
              </a:rPr>
              <a:t>To jest możliwe, by przetrzymać emocję i obserwować jak ona z czasem sama słabnie. To tzw. serfowanie po emocji. To mit, że emocja jest coraz gorsza, dopóki czegoś z nią nie zrobimy.</a:t>
            </a:r>
          </a:p>
          <a:p>
            <a:pPr lvl="0">
              <a:buFont typeface="Wingdings" pitchFamily="2" charset="2"/>
              <a:buChar char="ü"/>
            </a:pPr>
            <a:r>
              <a:rPr lang="pl-PL" sz="2700" b="1" dirty="0">
                <a:latin typeface="Candara" panose="020E0502030303020204" pitchFamily="34" charset="0"/>
              </a:rPr>
              <a:t>Jeśli emocji nie da się przetrzymać, są róże sposoby, by je zmienić tak by nie siały spustoszenia.</a:t>
            </a:r>
          </a:p>
          <a:p>
            <a:pPr lvl="0">
              <a:buFont typeface="Wingdings" pitchFamily="2" charset="2"/>
              <a:buChar char="ü"/>
            </a:pPr>
            <a:r>
              <a:rPr lang="pl-PL" sz="2700" b="1" dirty="0">
                <a:latin typeface="Candara" panose="020E0502030303020204" pitchFamily="34" charset="0"/>
              </a:rPr>
              <a:t>Nie da się uciec od emocji. Albo się z nimi zaprzyjaźnisz, zaczniesz czuć </a:t>
            </a:r>
            <a:br>
              <a:rPr lang="pl-PL" sz="2700" b="1" dirty="0">
                <a:latin typeface="Candara" panose="020E0502030303020204" pitchFamily="34" charset="0"/>
              </a:rPr>
            </a:br>
            <a:r>
              <a:rPr lang="pl-PL" sz="2700" b="1" dirty="0">
                <a:latin typeface="Candara" panose="020E0502030303020204" pitchFamily="34" charset="0"/>
              </a:rPr>
              <a:t>i przyjmować, albo one będą się wściekać, że chcesz się ich pozbyć i się zemszczą.</a:t>
            </a:r>
          </a:p>
          <a:p>
            <a:endParaRPr lang="pl-PL" dirty="0"/>
          </a:p>
        </p:txBody>
      </p:sp>
    </p:spTree>
    <p:extLst>
      <p:ext uri="{BB962C8B-B14F-4D97-AF65-F5344CB8AC3E}">
        <p14:creationId xmlns:p14="http://schemas.microsoft.com/office/powerpoint/2010/main" val="24182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nalezione obrazy dla zapytania wagon lokomotywa grafika">
            <a:extLst>
              <a:ext uri="{FF2B5EF4-FFF2-40B4-BE49-F238E27FC236}">
                <a16:creationId xmlns:a16="http://schemas.microsoft.com/office/drawing/2014/main" id="{222601E9-C1C9-42B5-8412-39976D24D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69" y="1149783"/>
            <a:ext cx="10025200" cy="3302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2D723523-8E43-4ADD-97C0-D976490527AF}"/>
              </a:ext>
            </a:extLst>
          </p:cNvPr>
          <p:cNvSpPr txBox="1"/>
          <p:nvPr/>
        </p:nvSpPr>
        <p:spPr>
          <a:xfrm>
            <a:off x="1016169" y="4505315"/>
            <a:ext cx="3844413" cy="584775"/>
          </a:xfrm>
          <a:prstGeom prst="rect">
            <a:avLst/>
          </a:prstGeom>
          <a:noFill/>
        </p:spPr>
        <p:txBody>
          <a:bodyPr wrap="square" rtlCol="0">
            <a:spAutoFit/>
          </a:bodyPr>
          <a:lstStyle/>
          <a:p>
            <a:pPr algn="ctr"/>
            <a:r>
              <a:rPr lang="pl-PL" sz="3200" b="1" dirty="0">
                <a:latin typeface="Candara" panose="020E0502030303020204" pitchFamily="34" charset="0"/>
              </a:rPr>
              <a:t>WIARA</a:t>
            </a:r>
          </a:p>
        </p:txBody>
      </p:sp>
      <p:sp>
        <p:nvSpPr>
          <p:cNvPr id="5" name="Prostokąt 4">
            <a:extLst>
              <a:ext uri="{FF2B5EF4-FFF2-40B4-BE49-F238E27FC236}">
                <a16:creationId xmlns:a16="http://schemas.microsoft.com/office/drawing/2014/main" id="{AEC8A824-F307-41F9-B299-BA3462561C71}"/>
              </a:ext>
            </a:extLst>
          </p:cNvPr>
          <p:cNvSpPr/>
          <p:nvPr/>
        </p:nvSpPr>
        <p:spPr>
          <a:xfrm>
            <a:off x="5834147" y="4674337"/>
            <a:ext cx="1550424" cy="584775"/>
          </a:xfrm>
          <a:prstGeom prst="rect">
            <a:avLst/>
          </a:prstGeom>
        </p:spPr>
        <p:txBody>
          <a:bodyPr wrap="none">
            <a:spAutoFit/>
          </a:bodyPr>
          <a:lstStyle/>
          <a:p>
            <a:pPr algn="ctr"/>
            <a:r>
              <a:rPr lang="pl-PL" sz="3200" b="1" dirty="0">
                <a:latin typeface="Candara" panose="020E0502030303020204" pitchFamily="34" charset="0"/>
              </a:rPr>
              <a:t>ROZUM</a:t>
            </a:r>
          </a:p>
        </p:txBody>
      </p:sp>
      <p:sp>
        <p:nvSpPr>
          <p:cNvPr id="6" name="Prostokąt 5">
            <a:extLst>
              <a:ext uri="{FF2B5EF4-FFF2-40B4-BE49-F238E27FC236}">
                <a16:creationId xmlns:a16="http://schemas.microsoft.com/office/drawing/2014/main" id="{F6DB5494-66D2-4E56-BAD3-F133E2AE9151}"/>
              </a:ext>
            </a:extLst>
          </p:cNvPr>
          <p:cNvSpPr/>
          <p:nvPr/>
        </p:nvSpPr>
        <p:spPr>
          <a:xfrm>
            <a:off x="9322290" y="4727007"/>
            <a:ext cx="1650645" cy="584775"/>
          </a:xfrm>
          <a:prstGeom prst="rect">
            <a:avLst/>
          </a:prstGeom>
        </p:spPr>
        <p:txBody>
          <a:bodyPr wrap="none">
            <a:spAutoFit/>
          </a:bodyPr>
          <a:lstStyle/>
          <a:p>
            <a:pPr algn="ctr"/>
            <a:r>
              <a:rPr lang="pl-PL" sz="3200" b="1" dirty="0">
                <a:latin typeface="Candara" panose="020E0502030303020204" pitchFamily="34" charset="0"/>
              </a:rPr>
              <a:t>EMOCJE</a:t>
            </a:r>
          </a:p>
        </p:txBody>
      </p:sp>
      <p:sp>
        <p:nvSpPr>
          <p:cNvPr id="7" name="Prostokąt 6">
            <a:extLst>
              <a:ext uri="{FF2B5EF4-FFF2-40B4-BE49-F238E27FC236}">
                <a16:creationId xmlns:a16="http://schemas.microsoft.com/office/drawing/2014/main" id="{7CFF2BF1-6190-4402-84F4-B35A6A244131}"/>
              </a:ext>
            </a:extLst>
          </p:cNvPr>
          <p:cNvSpPr/>
          <p:nvPr/>
        </p:nvSpPr>
        <p:spPr>
          <a:xfrm>
            <a:off x="2130641" y="5533474"/>
            <a:ext cx="8149701" cy="784830"/>
          </a:xfrm>
          <a:prstGeom prst="rect">
            <a:avLst/>
          </a:prstGeom>
        </p:spPr>
        <p:txBody>
          <a:bodyPr wrap="square">
            <a:spAutoFit/>
          </a:bodyPr>
          <a:lstStyle/>
          <a:p>
            <a:pPr algn="ctr"/>
            <a:endParaRPr lang="pl-PL" sz="4500" b="1" dirty="0">
              <a:latin typeface="Candara" panose="020E0502030303020204" pitchFamily="34" charset="0"/>
            </a:endParaRPr>
          </a:p>
        </p:txBody>
      </p:sp>
      <p:sp>
        <p:nvSpPr>
          <p:cNvPr id="2" name="pole tekstowe 1">
            <a:extLst>
              <a:ext uri="{FF2B5EF4-FFF2-40B4-BE49-F238E27FC236}">
                <a16:creationId xmlns:a16="http://schemas.microsoft.com/office/drawing/2014/main" id="{9162A5C2-0540-414D-9694-757D3AE07825}"/>
              </a:ext>
            </a:extLst>
          </p:cNvPr>
          <p:cNvSpPr txBox="1"/>
          <p:nvPr/>
        </p:nvSpPr>
        <p:spPr>
          <a:xfrm>
            <a:off x="3694375" y="5832110"/>
            <a:ext cx="4325453" cy="707886"/>
          </a:xfrm>
          <a:prstGeom prst="rect">
            <a:avLst/>
          </a:prstGeom>
          <a:noFill/>
        </p:spPr>
        <p:txBody>
          <a:bodyPr wrap="square" rtlCol="0">
            <a:spAutoFit/>
          </a:bodyPr>
          <a:lstStyle/>
          <a:p>
            <a:pPr algn="ctr"/>
            <a:r>
              <a:rPr lang="pl-PL" sz="4000" b="1" i="1" dirty="0">
                <a:latin typeface="Candara" panose="020E0502030303020204" pitchFamily="34" charset="0"/>
              </a:rPr>
              <a:t>WOLA !</a:t>
            </a:r>
          </a:p>
        </p:txBody>
      </p:sp>
      <p:sp>
        <p:nvSpPr>
          <p:cNvPr id="3" name="pole tekstowe 2">
            <a:extLst>
              <a:ext uri="{FF2B5EF4-FFF2-40B4-BE49-F238E27FC236}">
                <a16:creationId xmlns:a16="http://schemas.microsoft.com/office/drawing/2014/main" id="{001B1F6B-ED37-4432-8539-647B2FC549D9}"/>
              </a:ext>
            </a:extLst>
          </p:cNvPr>
          <p:cNvSpPr txBox="1"/>
          <p:nvPr/>
        </p:nvSpPr>
        <p:spPr>
          <a:xfrm>
            <a:off x="1650922" y="222138"/>
            <a:ext cx="9670418" cy="830997"/>
          </a:xfrm>
          <a:prstGeom prst="rect">
            <a:avLst/>
          </a:prstGeom>
          <a:noFill/>
        </p:spPr>
        <p:txBody>
          <a:bodyPr wrap="square" rtlCol="0">
            <a:spAutoFit/>
          </a:bodyPr>
          <a:lstStyle/>
          <a:p>
            <a:pPr algn="ctr"/>
            <a:r>
              <a:rPr lang="pl-PL" sz="2400" b="1" dirty="0">
                <a:latin typeface="Candara" panose="020E0502030303020204" pitchFamily="34" charset="0"/>
              </a:rPr>
              <a:t>INTEGRACJA POSZCZEGÓLNYCH WŁADZ </a:t>
            </a:r>
            <a:br>
              <a:rPr lang="pl-PL" sz="2400" b="1" dirty="0">
                <a:latin typeface="Candara" panose="020E0502030303020204" pitchFamily="34" charset="0"/>
              </a:rPr>
            </a:br>
            <a:r>
              <a:rPr lang="pl-PL" sz="2400" b="1" dirty="0">
                <a:latin typeface="Candara" panose="020E0502030303020204" pitchFamily="34" charset="0"/>
              </a:rPr>
              <a:t>W ŻYCIU DUCHOWYM</a:t>
            </a:r>
          </a:p>
        </p:txBody>
      </p:sp>
    </p:spTree>
    <p:extLst>
      <p:ext uri="{BB962C8B-B14F-4D97-AF65-F5344CB8AC3E}">
        <p14:creationId xmlns:p14="http://schemas.microsoft.com/office/powerpoint/2010/main" val="39655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nodePh="1">
                                  <p:stCondLst>
                                    <p:cond delay="0"/>
                                  </p:stCondLst>
                                  <p:endCondLst>
                                    <p:cond evt="begin" delay="0">
                                      <p:tn val="30"/>
                                    </p:cond>
                                  </p:end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blinds(horizontal)">
                                      <p:cBhvr>
                                        <p:cTn id="3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nalezione obrazy dla zapytania droga życia">
            <a:extLst>
              <a:ext uri="{FF2B5EF4-FFF2-40B4-BE49-F238E27FC236}">
                <a16:creationId xmlns:a16="http://schemas.microsoft.com/office/drawing/2014/main" id="{A9AFA21B-3AAC-4C3F-B7B9-23828906435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90B53F0-B12C-4EF3-B495-AC9587CA39D7}"/>
              </a:ext>
            </a:extLst>
          </p:cNvPr>
          <p:cNvSpPr>
            <a:spLocks noGrp="1"/>
          </p:cNvSpPr>
          <p:nvPr>
            <p:ph type="title"/>
          </p:nvPr>
        </p:nvSpPr>
        <p:spPr>
          <a:xfrm>
            <a:off x="1027851" y="177510"/>
            <a:ext cx="9404723" cy="1400530"/>
          </a:xfrm>
        </p:spPr>
        <p:txBody>
          <a:bodyPr/>
          <a:lstStyle/>
          <a:p>
            <a:pPr algn="ctr"/>
            <a:r>
              <a:rPr lang="pl-PL" b="1" dirty="0">
                <a:latin typeface="Candara" panose="020E0502030303020204" pitchFamily="34" charset="0"/>
              </a:rPr>
              <a:t>MITY NA TEMAT EMOCJI</a:t>
            </a:r>
            <a:br>
              <a:rPr lang="pl-PL" dirty="0"/>
            </a:br>
            <a:endParaRPr lang="pl-PL" dirty="0"/>
          </a:p>
        </p:txBody>
      </p:sp>
      <p:sp>
        <p:nvSpPr>
          <p:cNvPr id="3" name="Symbol zastępczy zawartości 2">
            <a:extLst>
              <a:ext uri="{FF2B5EF4-FFF2-40B4-BE49-F238E27FC236}">
                <a16:creationId xmlns:a16="http://schemas.microsoft.com/office/drawing/2014/main" id="{717B9CBD-B1B4-4608-8B28-BA6190B7F1AC}"/>
              </a:ext>
            </a:extLst>
          </p:cNvPr>
          <p:cNvSpPr>
            <a:spLocks noGrp="1"/>
          </p:cNvSpPr>
          <p:nvPr>
            <p:ph idx="1"/>
          </p:nvPr>
        </p:nvSpPr>
        <p:spPr>
          <a:xfrm>
            <a:off x="336481" y="1667025"/>
            <a:ext cx="11345662" cy="6123916"/>
          </a:xfrm>
        </p:spPr>
        <p:txBody>
          <a:bodyPr>
            <a:normAutofit/>
          </a:bodyPr>
          <a:lstStyle/>
          <a:p>
            <a:pPr lvl="0">
              <a:buFont typeface="Wingdings" pitchFamily="2" charset="2"/>
              <a:buChar char="ü"/>
            </a:pPr>
            <a:r>
              <a:rPr lang="pl-PL" sz="2700" b="1" dirty="0">
                <a:latin typeface="Candara" panose="020E0502030303020204" pitchFamily="34" charset="0"/>
              </a:rPr>
              <a:t>Okazywanie innym, że źle się czuję jest słabością.</a:t>
            </a:r>
          </a:p>
          <a:p>
            <a:pPr lvl="0">
              <a:buFont typeface="Wingdings" pitchFamily="2" charset="2"/>
              <a:buChar char="ü"/>
            </a:pPr>
            <a:r>
              <a:rPr lang="pl-PL" sz="2700" b="1" dirty="0">
                <a:latin typeface="Candara" panose="020E0502030303020204" pitchFamily="34" charset="0"/>
              </a:rPr>
              <a:t>Negatywne uczucia są złe i destruktywne.</a:t>
            </a:r>
          </a:p>
          <a:p>
            <a:pPr lvl="0">
              <a:buFont typeface="Wingdings" pitchFamily="2" charset="2"/>
              <a:buChar char="ü"/>
            </a:pPr>
            <a:r>
              <a:rPr lang="pl-PL" sz="2700" b="1" dirty="0">
                <a:latin typeface="Candara" panose="020E0502030303020204" pitchFamily="34" charset="0"/>
              </a:rPr>
              <a:t>Okazywanie emocji oznacza utratę kontroli.</a:t>
            </a:r>
          </a:p>
          <a:p>
            <a:pPr lvl="0">
              <a:buFont typeface="Wingdings" pitchFamily="2" charset="2"/>
              <a:buChar char="ü"/>
            </a:pPr>
            <a:r>
              <a:rPr lang="pl-PL" sz="2700" b="1" dirty="0">
                <a:latin typeface="Candara" panose="020E0502030303020204" pitchFamily="34" charset="0"/>
              </a:rPr>
              <a:t>Emocje mogą się pojawiać bez powodu.</a:t>
            </a:r>
          </a:p>
          <a:p>
            <a:pPr lvl="0">
              <a:buFont typeface="Wingdings" pitchFamily="2" charset="2"/>
              <a:buChar char="ü"/>
            </a:pPr>
            <a:r>
              <a:rPr lang="pl-PL" sz="2700" b="1" dirty="0">
                <a:latin typeface="Candara" panose="020E0502030303020204" pitchFamily="34" charset="0"/>
              </a:rPr>
              <a:t>Niektóre emocje są naprawdę głupie.</a:t>
            </a:r>
          </a:p>
          <a:p>
            <a:endParaRPr lang="pl-PL" dirty="0"/>
          </a:p>
        </p:txBody>
      </p:sp>
      <p:pic>
        <p:nvPicPr>
          <p:cNvPr id="19458" name="Picture 2" descr="Znalezione obrazy dla zapytania: złość">
            <a:extLst>
              <a:ext uri="{FF2B5EF4-FFF2-40B4-BE49-F238E27FC236}">
                <a16:creationId xmlns:a16="http://schemas.microsoft.com/office/drawing/2014/main" id="{8B7F9AB7-C6CE-4199-8C8B-6F206C696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068" y="2418446"/>
            <a:ext cx="3285569" cy="3200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droga życia">
            <a:extLst>
              <a:ext uri="{FF2B5EF4-FFF2-40B4-BE49-F238E27FC236}">
                <a16:creationId xmlns:a16="http://schemas.microsoft.com/office/drawing/2014/main" id="{F4CCE92D-DC69-4DC7-8DF0-B0B55348F97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90B53F0-B12C-4EF3-B495-AC9587CA39D7}"/>
              </a:ext>
            </a:extLst>
          </p:cNvPr>
          <p:cNvSpPr>
            <a:spLocks noGrp="1"/>
          </p:cNvSpPr>
          <p:nvPr>
            <p:ph type="title"/>
          </p:nvPr>
        </p:nvSpPr>
        <p:spPr>
          <a:xfrm>
            <a:off x="1027851" y="406110"/>
            <a:ext cx="9404723" cy="1400530"/>
          </a:xfrm>
        </p:spPr>
        <p:txBody>
          <a:bodyPr>
            <a:normAutofit/>
          </a:bodyPr>
          <a:lstStyle/>
          <a:p>
            <a:pPr algn="ctr"/>
            <a:r>
              <a:rPr lang="pl-PL" b="1" dirty="0">
                <a:latin typeface="Candara" panose="020E0502030303020204" pitchFamily="34" charset="0"/>
              </a:rPr>
              <a:t>MITY NA TEMAT EMOCJI</a:t>
            </a:r>
            <a:br>
              <a:rPr lang="pl-PL" dirty="0">
                <a:latin typeface="Candara" panose="020E0502030303020204" pitchFamily="34" charset="0"/>
              </a:rPr>
            </a:br>
            <a:endParaRPr lang="pl-PL" dirty="0">
              <a:latin typeface="Candara" panose="020E0502030303020204" pitchFamily="34" charset="0"/>
            </a:endParaRPr>
          </a:p>
        </p:txBody>
      </p:sp>
      <p:sp>
        <p:nvSpPr>
          <p:cNvPr id="3" name="Symbol zastępczy zawartości 2">
            <a:extLst>
              <a:ext uri="{FF2B5EF4-FFF2-40B4-BE49-F238E27FC236}">
                <a16:creationId xmlns:a16="http://schemas.microsoft.com/office/drawing/2014/main" id="{717B9CBD-B1B4-4608-8B28-BA6190B7F1AC}"/>
              </a:ext>
            </a:extLst>
          </p:cNvPr>
          <p:cNvSpPr>
            <a:spLocks noGrp="1"/>
          </p:cNvSpPr>
          <p:nvPr>
            <p:ph idx="1"/>
          </p:nvPr>
        </p:nvSpPr>
        <p:spPr>
          <a:xfrm>
            <a:off x="423169" y="1397629"/>
            <a:ext cx="11345662" cy="5730536"/>
          </a:xfrm>
        </p:spPr>
        <p:txBody>
          <a:bodyPr>
            <a:normAutofit/>
          </a:bodyPr>
          <a:lstStyle/>
          <a:p>
            <a:pPr lvl="0">
              <a:buFont typeface="Wingdings" pitchFamily="2" charset="2"/>
              <a:buChar char="ü"/>
            </a:pPr>
            <a:r>
              <a:rPr lang="pl-PL" sz="2700" b="1" dirty="0">
                <a:latin typeface="Candara" panose="020E0502030303020204" pitchFamily="34" charset="0"/>
              </a:rPr>
              <a:t>Wszystkie bolesne emocje są wynikiem złego nastawienia.</a:t>
            </a:r>
          </a:p>
          <a:p>
            <a:pPr lvl="0">
              <a:buFont typeface="Wingdings" pitchFamily="2" charset="2"/>
              <a:buChar char="ü"/>
            </a:pPr>
            <a:r>
              <a:rPr lang="pl-PL" sz="2700" b="1" dirty="0">
                <a:latin typeface="Candara" panose="020E0502030303020204" pitchFamily="34" charset="0"/>
              </a:rPr>
              <a:t>Jeśli inni nie aprobują moich uczuć, najwyraźniej nie powinienem czuć się w ten sposób.</a:t>
            </a:r>
          </a:p>
          <a:p>
            <a:pPr lvl="0">
              <a:buFont typeface="Wingdings" pitchFamily="2" charset="2"/>
              <a:buChar char="ü"/>
            </a:pPr>
            <a:r>
              <a:rPr lang="pl-PL" sz="2700" b="1" dirty="0">
                <a:latin typeface="Candara" panose="020E0502030303020204" pitchFamily="34" charset="0"/>
              </a:rPr>
              <a:t>Najlepszą miarą tego, jak się czuję są inni ludzie i ich zadowolenie ze mnie.</a:t>
            </a:r>
          </a:p>
          <a:p>
            <a:pPr lvl="0">
              <a:buFont typeface="Wingdings" pitchFamily="2" charset="2"/>
              <a:buChar char="ü"/>
            </a:pPr>
            <a:r>
              <a:rPr lang="pl-PL" sz="2700" b="1" dirty="0">
                <a:latin typeface="Candara" panose="020E0502030303020204" pitchFamily="34" charset="0"/>
              </a:rPr>
              <a:t>Bolesne emocje nie są zbyt ważne i powinno się je ignorować.</a:t>
            </a:r>
          </a:p>
          <a:p>
            <a:pPr lvl="0">
              <a:buFont typeface="Wingdings" pitchFamily="2" charset="2"/>
              <a:buChar char="ü"/>
            </a:pPr>
            <a:r>
              <a:rPr lang="pl-PL" sz="2700" b="1" dirty="0">
                <a:latin typeface="Candara" panose="020E0502030303020204" pitchFamily="34" charset="0"/>
              </a:rPr>
              <a:t>Gdy mówię innym o moich emocjach, to ich za bardzo obciążam. Nie powinnam tego robić.</a:t>
            </a:r>
          </a:p>
          <a:p>
            <a:pPr marL="0" indent="0" algn="r">
              <a:buNone/>
            </a:pPr>
            <a:r>
              <a:rPr lang="it-IT" sz="1800" dirty="0">
                <a:latin typeface="Candara" panose="020E0502030303020204" pitchFamily="34" charset="0"/>
              </a:rPr>
              <a:t>Źródło: Leahy, R. i in. </a:t>
            </a:r>
            <a:r>
              <a:rPr lang="pl-PL" sz="1800" dirty="0">
                <a:latin typeface="Candara" panose="020E0502030303020204" pitchFamily="34" charset="0"/>
              </a:rPr>
              <a:t>(2011). </a:t>
            </a:r>
            <a:r>
              <a:rPr lang="pl-PL" sz="1800" i="1" dirty="0">
                <a:latin typeface="Candara" panose="020E0502030303020204" pitchFamily="34" charset="0"/>
              </a:rPr>
              <a:t>Regulacja emocji w psychoterapii. </a:t>
            </a:r>
            <a:r>
              <a:rPr lang="pl-PL" sz="1800" dirty="0">
                <a:latin typeface="Candara" panose="020E0502030303020204" pitchFamily="34" charset="0"/>
              </a:rPr>
              <a:t>WUJ: Kraków</a:t>
            </a:r>
          </a:p>
          <a:p>
            <a:endParaRPr lang="pl-PL" dirty="0"/>
          </a:p>
        </p:txBody>
      </p:sp>
    </p:spTree>
    <p:extLst>
      <p:ext uri="{BB962C8B-B14F-4D97-AF65-F5344CB8AC3E}">
        <p14:creationId xmlns:p14="http://schemas.microsoft.com/office/powerpoint/2010/main" val="32742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nalezione obrazy dla zapytania droga życia">
            <a:extLst>
              <a:ext uri="{FF2B5EF4-FFF2-40B4-BE49-F238E27FC236}">
                <a16:creationId xmlns:a16="http://schemas.microsoft.com/office/drawing/2014/main" id="{9AA822D2-632E-4F42-8CEB-87546D90AB4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925498" y="351731"/>
            <a:ext cx="10131425" cy="1148179"/>
          </a:xfrm>
        </p:spPr>
        <p:txBody>
          <a:bodyPr>
            <a:normAutofit/>
          </a:bodyPr>
          <a:lstStyle/>
          <a:p>
            <a:pPr algn="ctr"/>
            <a:r>
              <a:rPr lang="pl-PL" sz="4400" b="1" dirty="0">
                <a:latin typeface="Candara" panose="020E0502030303020204" pitchFamily="34" charset="0"/>
              </a:rPr>
              <a:t>Emocje w nauczaniu Kościoła</a:t>
            </a:r>
          </a:p>
        </p:txBody>
      </p:sp>
      <p:sp>
        <p:nvSpPr>
          <p:cNvPr id="3" name="Symbol zastępczy zawartości 2">
            <a:extLst>
              <a:ext uri="{FF2B5EF4-FFF2-40B4-BE49-F238E27FC236}">
                <a16:creationId xmlns:a16="http://schemas.microsoft.com/office/drawing/2014/main" id="{E192B235-D55F-463B-B983-218CF49EBC6D}"/>
              </a:ext>
            </a:extLst>
          </p:cNvPr>
          <p:cNvSpPr>
            <a:spLocks noGrp="1"/>
          </p:cNvSpPr>
          <p:nvPr>
            <p:ph idx="1"/>
          </p:nvPr>
        </p:nvSpPr>
        <p:spPr>
          <a:xfrm>
            <a:off x="75460" y="2117195"/>
            <a:ext cx="12041080" cy="5770486"/>
          </a:xfrm>
        </p:spPr>
        <p:txBody>
          <a:bodyPr>
            <a:noAutofit/>
          </a:bodyPr>
          <a:lstStyle/>
          <a:p>
            <a:pPr marL="0" indent="0" algn="ctr">
              <a:buNone/>
            </a:pPr>
            <a:r>
              <a:rPr lang="pl-PL" sz="3200" b="1" dirty="0">
                <a:latin typeface="Candara" panose="020E0502030303020204" pitchFamily="34" charset="0"/>
              </a:rPr>
              <a:t>KKK 1763: Pojęcie "uczucia" należy do dziedzictwa chrześcijańskiego. Doznania lub uczucia oznaczają emocje lub poruszenia wrażliwości, które skłaniają do działania lub niedziałania [MOTYWACJA], zgodnie z tym, co jest odczuwane lub wyobrażane jako dobre lub złe.</a:t>
            </a:r>
          </a:p>
        </p:txBody>
      </p:sp>
      <p:pic>
        <p:nvPicPr>
          <p:cNvPr id="3074" name="Picture 2" descr="Znalezione obrazy dla zapytania RADOÅÄ">
            <a:extLst>
              <a:ext uri="{FF2B5EF4-FFF2-40B4-BE49-F238E27FC236}">
                <a16:creationId xmlns:a16="http://schemas.microsoft.com/office/drawing/2014/main" id="{EE29DCBB-DDA9-492A-9CD6-7712B24E7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855" y="4499944"/>
            <a:ext cx="2929335" cy="2201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nalezione obrazy dla zapytania droga życia">
            <a:extLst>
              <a:ext uri="{FF2B5EF4-FFF2-40B4-BE49-F238E27FC236}">
                <a16:creationId xmlns:a16="http://schemas.microsoft.com/office/drawing/2014/main" id="{89D02AFF-707A-4EB5-88D9-EE3F6A3F82B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1030287" y="215524"/>
            <a:ext cx="10131425" cy="1148179"/>
          </a:xfrm>
        </p:spPr>
        <p:txBody>
          <a:bodyPr>
            <a:normAutofit/>
          </a:bodyPr>
          <a:lstStyle/>
          <a:p>
            <a:pPr algn="ctr"/>
            <a:r>
              <a:rPr lang="pl-PL" b="1" dirty="0">
                <a:latin typeface="Candara" panose="020E0502030303020204" pitchFamily="34" charset="0"/>
              </a:rPr>
              <a:t>Emocje w nauczaniu Kościoła</a:t>
            </a:r>
          </a:p>
        </p:txBody>
      </p:sp>
      <p:sp>
        <p:nvSpPr>
          <p:cNvPr id="3" name="Symbol zastępczy zawartości 2">
            <a:extLst>
              <a:ext uri="{FF2B5EF4-FFF2-40B4-BE49-F238E27FC236}">
                <a16:creationId xmlns:a16="http://schemas.microsoft.com/office/drawing/2014/main" id="{E192B235-D55F-463B-B983-218CF49EBC6D}"/>
              </a:ext>
            </a:extLst>
          </p:cNvPr>
          <p:cNvSpPr>
            <a:spLocks noGrp="1"/>
          </p:cNvSpPr>
          <p:nvPr>
            <p:ph idx="1"/>
          </p:nvPr>
        </p:nvSpPr>
        <p:spPr>
          <a:xfrm>
            <a:off x="75459" y="2054284"/>
            <a:ext cx="12041080" cy="5770486"/>
          </a:xfrm>
        </p:spPr>
        <p:txBody>
          <a:bodyPr>
            <a:noAutofit/>
          </a:bodyPr>
          <a:lstStyle/>
          <a:p>
            <a:pPr marL="0" indent="0" algn="ctr">
              <a:buNone/>
            </a:pPr>
            <a:r>
              <a:rPr lang="pl-PL" sz="3200" b="1" dirty="0">
                <a:latin typeface="Candara" panose="020E0502030303020204" pitchFamily="34" charset="0"/>
              </a:rPr>
              <a:t>KKK 1764: Uczucia są naturalnymi składnikami psychiki ludzkiej, STANOWIĄ OBSZAR PRZEJŚCIOWY I ZAPEWNIAJĄ WIĘŹ MIĘDZY ŻYCIEM ZMYSŁOWYM A ŻYCIEM DUCHA.</a:t>
            </a:r>
          </a:p>
          <a:p>
            <a:pPr marL="0" indent="0" algn="ctr">
              <a:buNone/>
            </a:pPr>
            <a:endParaRPr lang="pl-PL" sz="3200" b="1" dirty="0">
              <a:latin typeface="Candara" panose="020E0502030303020204" pitchFamily="34" charset="0"/>
            </a:endParaRPr>
          </a:p>
          <a:p>
            <a:pPr marL="0" indent="0" algn="ctr">
              <a:buNone/>
            </a:pPr>
            <a:r>
              <a:rPr lang="pl-PL" sz="3200" b="1" dirty="0">
                <a:latin typeface="Candara" panose="020E0502030303020204" pitchFamily="34" charset="0"/>
              </a:rPr>
              <a:t>KKK 1767: Uczucia same w sobie nie są ani dobre, ani złe. Nabierają one wartości moralnej w takiej mierze, w jakiej faktycznie zależą od rozumu i od woli.</a:t>
            </a:r>
          </a:p>
        </p:txBody>
      </p:sp>
      <p:pic>
        <p:nvPicPr>
          <p:cNvPr id="4098" name="Picture 2" descr="Podobny obraz">
            <a:extLst>
              <a:ext uri="{FF2B5EF4-FFF2-40B4-BE49-F238E27FC236}">
                <a16:creationId xmlns:a16="http://schemas.microsoft.com/office/drawing/2014/main" id="{F8A98F45-B68C-4F39-9FD6-B5D33A4B6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654" y="279047"/>
            <a:ext cx="1964003" cy="1300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droga życia">
            <a:extLst>
              <a:ext uri="{FF2B5EF4-FFF2-40B4-BE49-F238E27FC236}">
                <a16:creationId xmlns:a16="http://schemas.microsoft.com/office/drawing/2014/main" id="{5853A57B-A270-40B1-A52A-52BF4A1DE93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943253" y="249959"/>
            <a:ext cx="10131425" cy="1148179"/>
          </a:xfrm>
        </p:spPr>
        <p:txBody>
          <a:bodyPr>
            <a:normAutofit/>
          </a:bodyPr>
          <a:lstStyle/>
          <a:p>
            <a:pPr algn="ctr"/>
            <a:r>
              <a:rPr lang="pl-PL" sz="3200" b="1" dirty="0">
                <a:latin typeface="Candara" panose="020E0502030303020204" pitchFamily="34" charset="0"/>
              </a:rPr>
              <a:t>Emocje w nauczaniu Kościoła</a:t>
            </a:r>
          </a:p>
        </p:txBody>
      </p:sp>
      <p:sp>
        <p:nvSpPr>
          <p:cNvPr id="3" name="Symbol zastępczy zawartości 2">
            <a:extLst>
              <a:ext uri="{FF2B5EF4-FFF2-40B4-BE49-F238E27FC236}">
                <a16:creationId xmlns:a16="http://schemas.microsoft.com/office/drawing/2014/main" id="{E192B235-D55F-463B-B983-218CF49EBC6D}"/>
              </a:ext>
            </a:extLst>
          </p:cNvPr>
          <p:cNvSpPr>
            <a:spLocks noGrp="1"/>
          </p:cNvSpPr>
          <p:nvPr>
            <p:ph idx="1"/>
          </p:nvPr>
        </p:nvSpPr>
        <p:spPr>
          <a:xfrm>
            <a:off x="150920" y="1942894"/>
            <a:ext cx="12041080" cy="5770486"/>
          </a:xfrm>
        </p:spPr>
        <p:txBody>
          <a:bodyPr>
            <a:noAutofit/>
          </a:bodyPr>
          <a:lstStyle/>
          <a:p>
            <a:pPr marL="0" indent="0" algn="ctr">
              <a:buNone/>
            </a:pPr>
            <a:r>
              <a:rPr lang="pl-PL" sz="3200" b="1" dirty="0">
                <a:latin typeface="Candara" panose="020E0502030303020204" pitchFamily="34" charset="0"/>
              </a:rPr>
              <a:t>KKK 1768: Wzniosłe uczucia nie decydują ani o moralności, ani </a:t>
            </a:r>
            <a:br>
              <a:rPr lang="pl-PL" sz="3200" b="1" dirty="0">
                <a:latin typeface="Candara" panose="020E0502030303020204" pitchFamily="34" charset="0"/>
              </a:rPr>
            </a:br>
            <a:r>
              <a:rPr lang="pl-PL" sz="3200" b="1" dirty="0">
                <a:latin typeface="Candara" panose="020E0502030303020204" pitchFamily="34" charset="0"/>
              </a:rPr>
              <a:t>o świętości osób; stanowią niewyczerpany zasób wyobrażeń </a:t>
            </a:r>
            <a:br>
              <a:rPr lang="pl-PL" sz="3200" b="1" dirty="0">
                <a:latin typeface="Candara" panose="020E0502030303020204" pitchFamily="34" charset="0"/>
              </a:rPr>
            </a:br>
            <a:r>
              <a:rPr lang="pl-PL" sz="3200" b="1" dirty="0">
                <a:latin typeface="Candara" panose="020E0502030303020204" pitchFamily="34" charset="0"/>
              </a:rPr>
              <a:t>i odczuć, w których wyraża się życie moralne […] Emocje </a:t>
            </a:r>
            <a:br>
              <a:rPr lang="pl-PL" sz="3200" b="1" dirty="0">
                <a:latin typeface="Candara" panose="020E0502030303020204" pitchFamily="34" charset="0"/>
              </a:rPr>
            </a:br>
            <a:r>
              <a:rPr lang="pl-PL" sz="3200" b="1" dirty="0">
                <a:latin typeface="Candara" panose="020E0502030303020204" pitchFamily="34" charset="0"/>
              </a:rPr>
              <a:t>i doznania mogą być przekształcone w cnoty lub zniekształcone </a:t>
            </a:r>
            <a:br>
              <a:rPr lang="pl-PL" sz="3200" b="1" dirty="0">
                <a:latin typeface="Candara" panose="020E0502030303020204" pitchFamily="34" charset="0"/>
              </a:rPr>
            </a:br>
            <a:r>
              <a:rPr lang="pl-PL" sz="3200" b="1" dirty="0">
                <a:latin typeface="Candara" panose="020E0502030303020204" pitchFamily="34" charset="0"/>
              </a:rPr>
              <a:t>w wady.</a:t>
            </a:r>
          </a:p>
        </p:txBody>
      </p:sp>
      <p:pic>
        <p:nvPicPr>
          <p:cNvPr id="5122" name="Picture 2" descr="Znalezione obrazy dla zapytania zÅoÅÄ">
            <a:extLst>
              <a:ext uri="{FF2B5EF4-FFF2-40B4-BE49-F238E27FC236}">
                <a16:creationId xmlns:a16="http://schemas.microsoft.com/office/drawing/2014/main" id="{0B857029-A819-417D-9261-73F59017A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07" y="4394444"/>
            <a:ext cx="2937236" cy="2200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Podobny obraz">
            <a:extLst>
              <a:ext uri="{FF2B5EF4-FFF2-40B4-BE49-F238E27FC236}">
                <a16:creationId xmlns:a16="http://schemas.microsoft.com/office/drawing/2014/main" id="{7EACD7DF-5F44-41C6-8A2D-D414BB97C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921" y="4554243"/>
            <a:ext cx="2851285" cy="190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droga życia">
            <a:extLst>
              <a:ext uri="{FF2B5EF4-FFF2-40B4-BE49-F238E27FC236}">
                <a16:creationId xmlns:a16="http://schemas.microsoft.com/office/drawing/2014/main" id="{74A0F0D5-A96B-4C9C-9214-63F41AAE216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489646" y="1642894"/>
            <a:ext cx="10720546" cy="660691"/>
          </a:xfrm>
        </p:spPr>
        <p:txBody>
          <a:bodyPr anchor="t">
            <a:noAutofit/>
          </a:bodyPr>
          <a:lstStyle/>
          <a:p>
            <a:pPr algn="l"/>
            <a:r>
              <a:rPr lang="pl-PL" sz="4400" b="1" dirty="0">
                <a:latin typeface="Candara" panose="020E0502030303020204" pitchFamily="34" charset="0"/>
              </a:rPr>
              <a:t>LĘK </a:t>
            </a:r>
            <a:r>
              <a:rPr lang="pl-PL" sz="2400" b="1" cap="none" dirty="0">
                <a:latin typeface="Candara" panose="020E0502030303020204" pitchFamily="34" charset="0"/>
              </a:rPr>
              <a:t>– funkcja adaptacyjna (ostrzega przed zagrożeniem), układ – „uciekaj”, unikaj </a:t>
            </a:r>
            <a:br>
              <a:rPr lang="pl-PL" sz="4400" b="1" dirty="0">
                <a:latin typeface="Candara" panose="020E0502030303020204" pitchFamily="34" charset="0"/>
              </a:rPr>
            </a:br>
            <a:endParaRPr lang="pl-PL" sz="4400" b="1" dirty="0">
              <a:latin typeface="Candara" panose="020E0502030303020204" pitchFamily="34" charset="0"/>
            </a:endParaRPr>
          </a:p>
        </p:txBody>
      </p:sp>
      <p:sp>
        <p:nvSpPr>
          <p:cNvPr id="3" name="pole tekstowe 2"/>
          <p:cNvSpPr txBox="1"/>
          <p:nvPr/>
        </p:nvSpPr>
        <p:spPr>
          <a:xfrm>
            <a:off x="-853" y="492369"/>
            <a:ext cx="11735653" cy="830997"/>
          </a:xfrm>
          <a:prstGeom prst="rect">
            <a:avLst/>
          </a:prstGeom>
          <a:noFill/>
        </p:spPr>
        <p:txBody>
          <a:bodyPr wrap="square" rtlCol="0">
            <a:spAutoFit/>
          </a:bodyPr>
          <a:lstStyle/>
          <a:p>
            <a:pPr algn="ctr"/>
            <a:r>
              <a:rPr lang="pl-PL" sz="4800" b="1" dirty="0">
                <a:latin typeface="Candara" panose="020E0502030303020204" pitchFamily="34" charset="0"/>
              </a:rPr>
              <a:t>EMOCJE PODSTAWOWE i ich funkcje</a:t>
            </a:r>
          </a:p>
        </p:txBody>
      </p:sp>
      <p:sp>
        <p:nvSpPr>
          <p:cNvPr id="4" name="Prostokąt 3"/>
          <p:cNvSpPr/>
          <p:nvPr/>
        </p:nvSpPr>
        <p:spPr>
          <a:xfrm>
            <a:off x="489645" y="4005005"/>
            <a:ext cx="11133785" cy="2062103"/>
          </a:xfrm>
          <a:prstGeom prst="rect">
            <a:avLst/>
          </a:prstGeom>
        </p:spPr>
        <p:txBody>
          <a:bodyPr wrap="square">
            <a:spAutoFit/>
          </a:bodyPr>
          <a:lstStyle/>
          <a:p>
            <a:r>
              <a:rPr lang="pl-PL" sz="4400" b="1" dirty="0">
                <a:latin typeface="Candara" panose="020E0502030303020204" pitchFamily="34" charset="0"/>
              </a:rPr>
              <a:t>SMUTEK </a:t>
            </a:r>
            <a:r>
              <a:rPr lang="pl-PL" sz="2000" b="1" dirty="0">
                <a:latin typeface="Candara" panose="020E0502030303020204" pitchFamily="34" charset="0"/>
              </a:rPr>
              <a:t>– niski poziom energetyczny; funkcja integracyjna, wycofująca z grupy, pozwalająca pogodzić się (przepracować, nadać nowe znaczenie) z szeroko rozumianą sytuacją straty. </a:t>
            </a:r>
            <a:br>
              <a:rPr lang="pl-PL" sz="4400" b="1" dirty="0">
                <a:latin typeface="Candara" panose="020E0502030303020204" pitchFamily="34" charset="0"/>
              </a:rPr>
            </a:br>
            <a:endParaRPr lang="pl-PL" sz="4400" dirty="0">
              <a:latin typeface="Candara" panose="020E0502030303020204" pitchFamily="34" charset="0"/>
            </a:endParaRPr>
          </a:p>
        </p:txBody>
      </p:sp>
      <p:sp>
        <p:nvSpPr>
          <p:cNvPr id="5" name="Prostokąt 4"/>
          <p:cNvSpPr/>
          <p:nvPr/>
        </p:nvSpPr>
        <p:spPr>
          <a:xfrm>
            <a:off x="489645" y="2523245"/>
            <a:ext cx="10903779" cy="1631216"/>
          </a:xfrm>
          <a:prstGeom prst="rect">
            <a:avLst/>
          </a:prstGeom>
        </p:spPr>
        <p:txBody>
          <a:bodyPr wrap="square">
            <a:spAutoFit/>
          </a:bodyPr>
          <a:lstStyle/>
          <a:p>
            <a:br>
              <a:rPr lang="pl-PL" b="1" dirty="0">
                <a:latin typeface="Candara" panose="020E0502030303020204" pitchFamily="34" charset="0"/>
              </a:rPr>
            </a:br>
            <a:r>
              <a:rPr lang="pl-PL" sz="4400" b="1" dirty="0">
                <a:latin typeface="Candara" panose="020E0502030303020204" pitchFamily="34" charset="0"/>
              </a:rPr>
              <a:t>ZŁOŚĆ </a:t>
            </a:r>
            <a:r>
              <a:rPr lang="pl-PL" sz="2000" b="1" dirty="0">
                <a:latin typeface="Candara" panose="020E0502030303020204" pitchFamily="34" charset="0"/>
              </a:rPr>
              <a:t>–</a:t>
            </a:r>
            <a:r>
              <a:rPr lang="pl-PL" sz="4400" b="1" dirty="0">
                <a:latin typeface="Candara" panose="020E0502030303020204" pitchFamily="34" charset="0"/>
              </a:rPr>
              <a:t> </a:t>
            </a:r>
            <a:r>
              <a:rPr lang="pl-PL" sz="2000" b="1" dirty="0">
                <a:latin typeface="Candara" panose="020E0502030303020204" pitchFamily="34" charset="0"/>
              </a:rPr>
              <a:t> wysoki poziom energetyczny tej emocji, funkcja adaptacyjna, układ „walcz”, broń się, postaw granicę</a:t>
            </a:r>
            <a:br>
              <a:rPr lang="pl-PL" b="1" dirty="0">
                <a:latin typeface="Candara" panose="020E0502030303020204" pitchFamily="34" charset="0"/>
              </a:rPr>
            </a:br>
            <a:endParaRPr lang="pl-PL" dirty="0">
              <a:latin typeface="Candara" panose="020E0502030303020204" pitchFamily="34" charset="0"/>
            </a:endParaRPr>
          </a:p>
        </p:txBody>
      </p:sp>
      <p:sp>
        <p:nvSpPr>
          <p:cNvPr id="6" name="Prostokąt 5"/>
          <p:cNvSpPr/>
          <p:nvPr/>
        </p:nvSpPr>
        <p:spPr>
          <a:xfrm>
            <a:off x="506699" y="5202190"/>
            <a:ext cx="10720548" cy="1354217"/>
          </a:xfrm>
          <a:prstGeom prst="rect">
            <a:avLst/>
          </a:prstGeom>
        </p:spPr>
        <p:txBody>
          <a:bodyPr wrap="square">
            <a:spAutoFit/>
          </a:bodyPr>
          <a:lstStyle/>
          <a:p>
            <a:br>
              <a:rPr lang="pl-PL" b="1" dirty="0">
                <a:latin typeface="Candara" panose="020E0502030303020204" pitchFamily="34" charset="0"/>
              </a:rPr>
            </a:br>
            <a:r>
              <a:rPr lang="pl-PL" sz="4400" b="1" dirty="0">
                <a:latin typeface="Candara" panose="020E0502030303020204" pitchFamily="34" charset="0"/>
              </a:rPr>
              <a:t>RADOŚĆ </a:t>
            </a:r>
            <a:r>
              <a:rPr lang="pl-PL" sz="2000" b="1" dirty="0">
                <a:latin typeface="Candara" panose="020E0502030303020204" pitchFamily="34" charset="0"/>
              </a:rPr>
              <a:t>– wysoki poziom energetyczny, funkcja motywacyjna do działania, wykonywania zadań, stawiania czoła wyzwaniu, budowaniu więzi </a:t>
            </a:r>
            <a:endParaRPr lang="pl-PL" sz="2000" dirty="0">
              <a:latin typeface="Candara" panose="020E0502030303020204" pitchFamily="34" charset="0"/>
            </a:endParaRPr>
          </a:p>
        </p:txBody>
      </p:sp>
    </p:spTree>
    <p:extLst>
      <p:ext uri="{BB962C8B-B14F-4D97-AF65-F5344CB8AC3E}">
        <p14:creationId xmlns:p14="http://schemas.microsoft.com/office/powerpoint/2010/main" val="6204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Znalezione obrazy dla zapytania droga życia">
            <a:extLst>
              <a:ext uri="{FF2B5EF4-FFF2-40B4-BE49-F238E27FC236}">
                <a16:creationId xmlns:a16="http://schemas.microsoft.com/office/drawing/2014/main" id="{1828FDCB-F05B-4C64-8C67-20507363BAA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372071" y="190936"/>
            <a:ext cx="10867059" cy="1719743"/>
          </a:xfrm>
        </p:spPr>
        <p:txBody>
          <a:bodyPr anchor="t">
            <a:normAutofit fontScale="90000"/>
          </a:bodyPr>
          <a:lstStyle/>
          <a:p>
            <a:pPr algn="ctr"/>
            <a:r>
              <a:rPr lang="pl-PL" sz="5400" b="1" dirty="0">
                <a:latin typeface="Candara" panose="020E0502030303020204" pitchFamily="34" charset="0"/>
              </a:rPr>
              <a:t>Kiedy emocje stają się dysfunkcyjne</a:t>
            </a:r>
            <a:br>
              <a:rPr lang="pl-PL" sz="5400" b="1" dirty="0">
                <a:latin typeface="Candara" panose="020E0502030303020204" pitchFamily="34" charset="0"/>
              </a:rPr>
            </a:br>
            <a:br>
              <a:rPr lang="pl-PL" sz="5400" b="1" dirty="0">
                <a:latin typeface="Candara" panose="020E0502030303020204" pitchFamily="34" charset="0"/>
              </a:rPr>
            </a:br>
            <a:br>
              <a:rPr lang="pl-PL" sz="5400" dirty="0">
                <a:latin typeface="Candara" panose="020E0502030303020204" pitchFamily="34" charset="0"/>
              </a:rPr>
            </a:br>
            <a:endParaRPr lang="pl-PL" sz="5400" dirty="0">
              <a:latin typeface="Candara" panose="020E0502030303020204" pitchFamily="34" charset="0"/>
            </a:endParaRPr>
          </a:p>
        </p:txBody>
      </p:sp>
      <p:sp>
        <p:nvSpPr>
          <p:cNvPr id="4" name="pole tekstowe 3"/>
          <p:cNvSpPr txBox="1"/>
          <p:nvPr/>
        </p:nvSpPr>
        <p:spPr>
          <a:xfrm>
            <a:off x="656598" y="1521591"/>
            <a:ext cx="10298004" cy="584775"/>
          </a:xfrm>
          <a:prstGeom prst="rect">
            <a:avLst/>
          </a:prstGeom>
          <a:noFill/>
        </p:spPr>
        <p:txBody>
          <a:bodyPr wrap="square" rtlCol="0">
            <a:spAutoFit/>
          </a:bodyPr>
          <a:lstStyle/>
          <a:p>
            <a:r>
              <a:rPr lang="pl-PL" sz="3200" b="1" dirty="0">
                <a:latin typeface="Candara" panose="020E0502030303020204" pitchFamily="34" charset="0"/>
              </a:rPr>
              <a:t>1. Trwają długo (przewlekłe)</a:t>
            </a:r>
            <a:endParaRPr lang="pl-PL" sz="3200" dirty="0">
              <a:latin typeface="Candara" panose="020E0502030303020204" pitchFamily="34" charset="0"/>
            </a:endParaRPr>
          </a:p>
        </p:txBody>
      </p:sp>
      <p:sp>
        <p:nvSpPr>
          <p:cNvPr id="5" name="Prostokąt 4"/>
          <p:cNvSpPr/>
          <p:nvPr/>
        </p:nvSpPr>
        <p:spPr>
          <a:xfrm>
            <a:off x="622963" y="2320103"/>
            <a:ext cx="10946074" cy="584775"/>
          </a:xfrm>
          <a:prstGeom prst="rect">
            <a:avLst/>
          </a:prstGeom>
        </p:spPr>
        <p:txBody>
          <a:bodyPr wrap="square">
            <a:spAutoFit/>
          </a:bodyPr>
          <a:lstStyle/>
          <a:p>
            <a:r>
              <a:rPr lang="pl-PL" sz="3200" b="1" dirty="0">
                <a:latin typeface="Candara" panose="020E0502030303020204" pitchFamily="34" charset="0"/>
              </a:rPr>
              <a:t>2. Ich natężenie jest silne (nieadekwatne do sytuacji) </a:t>
            </a:r>
            <a:endParaRPr lang="pl-PL" sz="3200" dirty="0">
              <a:latin typeface="Candara" panose="020E0502030303020204" pitchFamily="34" charset="0"/>
            </a:endParaRPr>
          </a:p>
        </p:txBody>
      </p:sp>
      <p:sp>
        <p:nvSpPr>
          <p:cNvPr id="6" name="Prostokąt 5"/>
          <p:cNvSpPr/>
          <p:nvPr/>
        </p:nvSpPr>
        <p:spPr>
          <a:xfrm>
            <a:off x="622963" y="3144633"/>
            <a:ext cx="9907386" cy="584775"/>
          </a:xfrm>
          <a:prstGeom prst="rect">
            <a:avLst/>
          </a:prstGeom>
        </p:spPr>
        <p:txBody>
          <a:bodyPr wrap="square">
            <a:spAutoFit/>
          </a:bodyPr>
          <a:lstStyle/>
          <a:p>
            <a:r>
              <a:rPr lang="pl-PL" sz="3200" b="1" dirty="0">
                <a:latin typeface="Candara" panose="020E0502030303020204" pitchFamily="34" charset="0"/>
              </a:rPr>
              <a:t>3. Utrudniają funkcjonowanie (role życiowe)</a:t>
            </a:r>
            <a:endParaRPr lang="pl-PL" sz="3200" dirty="0">
              <a:latin typeface="Candara" panose="020E0502030303020204" pitchFamily="34" charset="0"/>
            </a:endParaRPr>
          </a:p>
        </p:txBody>
      </p:sp>
      <p:pic>
        <p:nvPicPr>
          <p:cNvPr id="1026" name="Picture 2" descr="Podobny obraz">
            <a:extLst>
              <a:ext uri="{FF2B5EF4-FFF2-40B4-BE49-F238E27FC236}">
                <a16:creationId xmlns:a16="http://schemas.microsoft.com/office/drawing/2014/main" id="{88041A26-8557-4B43-9E68-A42DE56C3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205" y="4376691"/>
            <a:ext cx="3190356" cy="2089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Znalezione obrazy dla zapytania mÄska depresja">
            <a:extLst>
              <a:ext uri="{FF2B5EF4-FFF2-40B4-BE49-F238E27FC236}">
                <a16:creationId xmlns:a16="http://schemas.microsoft.com/office/drawing/2014/main" id="{E0D0AD57-130E-4811-B82D-E4D779E7B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909" y="4818757"/>
            <a:ext cx="3019016" cy="17723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Podobny obraz">
            <a:extLst>
              <a:ext uri="{FF2B5EF4-FFF2-40B4-BE49-F238E27FC236}">
                <a16:creationId xmlns:a16="http://schemas.microsoft.com/office/drawing/2014/main" id="{C64B0958-67D6-4A06-8A44-737FC4BCC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370" y="4554619"/>
            <a:ext cx="3019016" cy="2089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3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nalezione obrazy dla zapytania droga życia">
            <a:extLst>
              <a:ext uri="{FF2B5EF4-FFF2-40B4-BE49-F238E27FC236}">
                <a16:creationId xmlns:a16="http://schemas.microsoft.com/office/drawing/2014/main" id="{8D7F4675-4331-4BB2-A519-5170E3853D8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5396" b="23401"/>
          <a:stretch/>
        </p:blipFill>
        <p:spPr bwMode="auto">
          <a:xfrm>
            <a:off x="-15240" y="10"/>
            <a:ext cx="1204910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461F677D-1895-4C18-9CC2-4C663C6E0466}"/>
              </a:ext>
            </a:extLst>
          </p:cNvPr>
          <p:cNvSpPr>
            <a:spLocks noGrp="1"/>
          </p:cNvSpPr>
          <p:nvPr>
            <p:ph type="title"/>
          </p:nvPr>
        </p:nvSpPr>
        <p:spPr>
          <a:xfrm>
            <a:off x="1006613" y="-339244"/>
            <a:ext cx="10131425" cy="1456267"/>
          </a:xfrm>
        </p:spPr>
        <p:txBody>
          <a:bodyPr>
            <a:normAutofit/>
          </a:bodyPr>
          <a:lstStyle/>
          <a:p>
            <a:pPr algn="ctr"/>
            <a:r>
              <a:rPr lang="pl-PL" sz="5400" b="1" dirty="0">
                <a:latin typeface="Candara" panose="020E0502030303020204" pitchFamily="34" charset="0"/>
              </a:rPr>
              <a:t>Emocje i rozwój</a:t>
            </a:r>
          </a:p>
        </p:txBody>
      </p:sp>
      <p:sp>
        <p:nvSpPr>
          <p:cNvPr id="3" name="Symbol zastępczy zawartości 2">
            <a:extLst>
              <a:ext uri="{FF2B5EF4-FFF2-40B4-BE49-F238E27FC236}">
                <a16:creationId xmlns:a16="http://schemas.microsoft.com/office/drawing/2014/main" id="{F22DAC42-03CA-48A0-81EE-713EAB9C2416}"/>
              </a:ext>
            </a:extLst>
          </p:cNvPr>
          <p:cNvSpPr>
            <a:spLocks noGrp="1"/>
          </p:cNvSpPr>
          <p:nvPr>
            <p:ph idx="1"/>
          </p:nvPr>
        </p:nvSpPr>
        <p:spPr>
          <a:xfrm>
            <a:off x="124286" y="1125491"/>
            <a:ext cx="11896078" cy="5131293"/>
          </a:xfrm>
        </p:spPr>
        <p:txBody>
          <a:bodyPr>
            <a:normAutofit/>
          </a:bodyPr>
          <a:lstStyle/>
          <a:p>
            <a:pPr marL="0" indent="0" algn="ctr">
              <a:buNone/>
            </a:pPr>
            <a:r>
              <a:rPr lang="pl-PL" sz="3600" b="1" dirty="0">
                <a:latin typeface="Candara" panose="020E0502030303020204" pitchFamily="34" charset="0"/>
              </a:rPr>
              <a:t>1. Zauważaj </a:t>
            </a:r>
          </a:p>
          <a:p>
            <a:pPr marL="0" indent="0" algn="ctr">
              <a:buNone/>
            </a:pPr>
            <a:r>
              <a:rPr lang="pl-PL" sz="3600" b="1" dirty="0">
                <a:latin typeface="Candara" panose="020E0502030303020204" pitchFamily="34" charset="0"/>
              </a:rPr>
              <a:t>2. Nazywaj</a:t>
            </a:r>
          </a:p>
          <a:p>
            <a:pPr marL="0" indent="0" algn="ctr">
              <a:buNone/>
            </a:pPr>
            <a:r>
              <a:rPr lang="pl-PL" sz="3600" b="1" dirty="0">
                <a:latin typeface="Candara" panose="020E0502030303020204" pitchFamily="34" charset="0"/>
              </a:rPr>
              <a:t>3. Przeżywaj </a:t>
            </a:r>
            <a:r>
              <a:rPr lang="pl-PL" sz="3600" dirty="0">
                <a:latin typeface="Candara" panose="020E0502030303020204" pitchFamily="34" charset="0"/>
              </a:rPr>
              <a:t>(nie blokuj, ale i nie wymuszaj)</a:t>
            </a:r>
          </a:p>
          <a:p>
            <a:pPr marL="0" indent="0" algn="ctr">
              <a:buNone/>
            </a:pPr>
            <a:r>
              <a:rPr lang="pl-PL" sz="3600" b="1" dirty="0">
                <a:latin typeface="Candara" panose="020E0502030303020204" pitchFamily="34" charset="0"/>
              </a:rPr>
              <a:t>4. Spróbuj zrozumieć </a:t>
            </a:r>
          </a:p>
          <a:p>
            <a:pPr marL="0" indent="0" algn="ctr">
              <a:buNone/>
            </a:pPr>
            <a:r>
              <a:rPr lang="pl-PL" sz="3600" i="1" dirty="0">
                <a:latin typeface="Candara" panose="020E0502030303020204" pitchFamily="34" charset="0"/>
              </a:rPr>
              <a:t> co mówią o tobie i twojej sytuacji</a:t>
            </a:r>
          </a:p>
          <a:p>
            <a:pPr marL="0" indent="0" algn="ctr">
              <a:buNone/>
            </a:pPr>
            <a:r>
              <a:rPr lang="pl-PL" sz="3600" i="1" dirty="0">
                <a:latin typeface="Candara" panose="020E0502030303020204" pitchFamily="34" charset="0"/>
              </a:rPr>
              <a:t> twoich potrzebach, itp. </a:t>
            </a:r>
          </a:p>
          <a:p>
            <a:pPr marL="0" indent="0" algn="ctr">
              <a:buNone/>
            </a:pPr>
            <a:r>
              <a:rPr lang="pl-PL" sz="3600" b="1" dirty="0">
                <a:latin typeface="Candara" panose="020E0502030303020204" pitchFamily="34" charset="0"/>
              </a:rPr>
              <a:t>5. Działaj lub nie działaj </a:t>
            </a:r>
            <a:endParaRPr lang="pl-PL" sz="3200" b="1" dirty="0">
              <a:latin typeface="Candara" panose="020E0502030303020204" pitchFamily="34" charset="0"/>
            </a:endParaRPr>
          </a:p>
        </p:txBody>
      </p:sp>
      <p:pic>
        <p:nvPicPr>
          <p:cNvPr id="6146" name="Picture 2" descr="Podobny obraz">
            <a:extLst>
              <a:ext uri="{FF2B5EF4-FFF2-40B4-BE49-F238E27FC236}">
                <a16:creationId xmlns:a16="http://schemas.microsoft.com/office/drawing/2014/main" id="{413010EC-15EF-4565-B92C-5FCB1FCA92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2"/>
          <a:stretch/>
        </p:blipFill>
        <p:spPr bwMode="auto">
          <a:xfrm>
            <a:off x="9082456" y="477954"/>
            <a:ext cx="2757922" cy="2190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Podobny obraz">
            <a:extLst>
              <a:ext uri="{FF2B5EF4-FFF2-40B4-BE49-F238E27FC236}">
                <a16:creationId xmlns:a16="http://schemas.microsoft.com/office/drawing/2014/main" id="{86E361E0-E126-43B1-A130-CAE537E04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35" y="4883286"/>
            <a:ext cx="2848414" cy="188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647700" y="159027"/>
            <a:ext cx="4793473" cy="1675975"/>
          </a:xfrm>
        </p:spPr>
        <p:txBody>
          <a:bodyPr vert="horz" lIns="91440" tIns="45720" rIns="91440" bIns="45720" rtlCol="0" anchor="t">
            <a:normAutofit/>
          </a:bodyPr>
          <a:lstStyle/>
          <a:p>
            <a:pPr algn="ctr">
              <a:lnSpc>
                <a:spcPct val="90000"/>
              </a:lnSpc>
            </a:pPr>
            <a:r>
              <a:rPr lang="en-US" sz="3200" b="1" dirty="0">
                <a:latin typeface="Candara" panose="020E0502030303020204" pitchFamily="34" charset="0"/>
              </a:rPr>
              <a:t>OD ZDROWIA DO ZABURZENIA</a:t>
            </a:r>
            <a:br>
              <a:rPr lang="en-US" sz="3600" b="1" dirty="0">
                <a:latin typeface="Candara" panose="020E0502030303020204" pitchFamily="34" charset="0"/>
              </a:rPr>
            </a:br>
            <a:endParaRPr lang="en-US" sz="3600" b="1" dirty="0">
              <a:latin typeface="Candara" panose="020E0502030303020204" pitchFamily="34" charset="0"/>
            </a:endParaRPr>
          </a:p>
        </p:txBody>
      </p:sp>
      <p:pic>
        <p:nvPicPr>
          <p:cNvPr id="2052" name="Picture 4" descr="Nowa rzeczywistość po pandemii COVID-19 | 2020 | OKI Blog | Oki Europe Ltd.">
            <a:extLst>
              <a:ext uri="{FF2B5EF4-FFF2-40B4-BE49-F238E27FC236}">
                <a16:creationId xmlns:a16="http://schemas.microsoft.com/office/drawing/2014/main" id="{B32A618B-4F16-A945-AD34-4F0C1C2E5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0" r="19483" b="-1"/>
          <a:stretch/>
        </p:blipFill>
        <p:spPr bwMode="auto">
          <a:xfrm>
            <a:off x="6094412" y="609137"/>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ole tekstowe 3">
            <a:extLst>
              <a:ext uri="{FF2B5EF4-FFF2-40B4-BE49-F238E27FC236}">
                <a16:creationId xmlns:a16="http://schemas.microsoft.com/office/drawing/2014/main" id="{5831A364-317D-4EE9-A9B5-1F91148C29E2}"/>
              </a:ext>
            </a:extLst>
          </p:cNvPr>
          <p:cNvSpPr txBox="1"/>
          <p:nvPr/>
        </p:nvSpPr>
        <p:spPr>
          <a:xfrm>
            <a:off x="89453" y="1311964"/>
            <a:ext cx="5864088" cy="5387009"/>
          </a:xfrm>
          <a:prstGeom prst="rect">
            <a:avLst/>
          </a:prstGeom>
        </p:spPr>
        <p:txBody>
          <a:bodyPr vert="horz" lIns="91440" tIns="45720" rIns="91440" bIns="45720" rtlCol="0">
            <a:normAutofit fontScale="92500" lnSpcReduction="20000"/>
          </a:bodyPr>
          <a:lstStyle/>
          <a:p>
            <a:pPr>
              <a:lnSpc>
                <a:spcPct val="90000"/>
              </a:lnSpc>
              <a:spcBef>
                <a:spcPts val="1000"/>
              </a:spcBef>
              <a:buClr>
                <a:schemeClr val="bg2">
                  <a:lumMod val="40000"/>
                  <a:lumOff val="60000"/>
                </a:schemeClr>
              </a:buClr>
              <a:buSzPct val="80000"/>
            </a:pPr>
            <a:r>
              <a:rPr lang="en-US" sz="2500" b="1" dirty="0">
                <a:latin typeface="Candara" panose="020E0502030303020204" pitchFamily="34" charset="0"/>
                <a:ea typeface="+mj-ea"/>
                <a:cs typeface="+mj-cs"/>
              </a:rPr>
              <a:t>DOJRZAŁOŚĆ OSOBOWOŚCI JAKO:</a:t>
            </a:r>
          </a:p>
          <a:p>
            <a:pPr>
              <a:lnSpc>
                <a:spcPct val="90000"/>
              </a:lnSpc>
              <a:spcBef>
                <a:spcPts val="1000"/>
              </a:spcBef>
              <a:buClr>
                <a:schemeClr val="bg2">
                  <a:lumMod val="40000"/>
                  <a:lumOff val="60000"/>
                </a:schemeClr>
              </a:buClr>
              <a:buSzPct val="80000"/>
              <a:buFont typeface="Wingdings 3" charset="2"/>
              <a:buChar char=""/>
            </a:pPr>
            <a:endParaRPr lang="en-US" sz="2500" b="1" dirty="0">
              <a:latin typeface="Candara" panose="020E0502030303020204" pitchFamily="34" charset="0"/>
              <a:ea typeface="+mj-ea"/>
              <a:cs typeface="+mj-cs"/>
            </a:endParaRPr>
          </a:p>
          <a:p>
            <a:pPr marL="342900" indent="-342900">
              <a:lnSpc>
                <a:spcPct val="13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relacja do rzeczywistości (</a:t>
            </a:r>
            <a:r>
              <a:rPr lang="pl-PL" sz="2500" b="1" dirty="0" err="1">
                <a:latin typeface="Candara" panose="020E0502030303020204" pitchFamily="34" charset="0"/>
                <a:ea typeface="+mj-ea"/>
                <a:cs typeface="+mj-cs"/>
              </a:rPr>
              <a:t>reality</a:t>
            </a:r>
            <a:r>
              <a:rPr lang="pl-PL" sz="2500" b="1" dirty="0">
                <a:latin typeface="Candara" panose="020E0502030303020204" pitchFamily="34" charset="0"/>
                <a:ea typeface="+mj-ea"/>
                <a:cs typeface="+mj-cs"/>
              </a:rPr>
              <a:t> </a:t>
            </a:r>
            <a:r>
              <a:rPr lang="pl-PL" sz="2500" b="1" dirty="0" err="1">
                <a:latin typeface="Candara" panose="020E0502030303020204" pitchFamily="34" charset="0"/>
                <a:ea typeface="+mj-ea"/>
                <a:cs typeface="+mj-cs"/>
              </a:rPr>
              <a:t>testing</a:t>
            </a:r>
            <a:r>
              <a:rPr lang="pl-PL" sz="2500" b="1" dirty="0">
                <a:latin typeface="Candara" panose="020E0502030303020204" pitchFamily="34" charset="0"/>
                <a:ea typeface="+mj-ea"/>
                <a:cs typeface="+mj-cs"/>
              </a:rPr>
              <a:t>), w tym wgląd w siebie</a:t>
            </a:r>
          </a:p>
          <a:p>
            <a:pPr marL="342900" indent="-342900">
              <a:lnSpc>
                <a:spcPct val="134000"/>
              </a:lnSpc>
              <a:spcBef>
                <a:spcPts val="1000"/>
              </a:spcBef>
              <a:buClr>
                <a:schemeClr val="bg2">
                  <a:lumMod val="40000"/>
                  <a:lumOff val="60000"/>
                </a:schemeClr>
              </a:buClr>
              <a:buSzPct val="80000"/>
              <a:buFont typeface="Wingdings" pitchFamily="2" charset="2"/>
              <a:buChar char="ü"/>
            </a:pPr>
            <a:endParaRPr lang="pl-PL" sz="2500" b="1" dirty="0">
              <a:latin typeface="Candara" panose="020E0502030303020204" pitchFamily="34" charset="0"/>
              <a:ea typeface="+mj-ea"/>
              <a:cs typeface="+mj-cs"/>
            </a:endParaRPr>
          </a:p>
          <a:p>
            <a:pPr marL="342900" indent="-342900">
              <a:lnSpc>
                <a:spcPct val="13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od negacji rzeczywistości przez przekształcanie, reinterpretację, aż do akceptacji rzeczywistości</a:t>
            </a:r>
          </a:p>
          <a:p>
            <a:pPr marL="342900" indent="-342900">
              <a:lnSpc>
                <a:spcPct val="134000"/>
              </a:lnSpc>
              <a:spcBef>
                <a:spcPts val="1000"/>
              </a:spcBef>
              <a:buClr>
                <a:schemeClr val="bg2">
                  <a:lumMod val="40000"/>
                  <a:lumOff val="60000"/>
                </a:schemeClr>
              </a:buClr>
              <a:buSzPct val="80000"/>
              <a:buFont typeface="Wingdings" pitchFamily="2" charset="2"/>
              <a:buChar char="ü"/>
            </a:pPr>
            <a:endParaRPr lang="pl-PL" sz="2500" b="1" dirty="0">
              <a:latin typeface="Candara" panose="020E0502030303020204" pitchFamily="34" charset="0"/>
              <a:ea typeface="+mj-ea"/>
              <a:cs typeface="+mj-cs"/>
            </a:endParaRPr>
          </a:p>
          <a:p>
            <a:pPr marL="342900" indent="-342900">
              <a:lnSpc>
                <a:spcPct val="13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konfrontacja z rzeczywistością a ucieczka od rzeczywistości (kłamstwa, którymi żyjemy, by przetrwać)</a:t>
            </a:r>
          </a:p>
          <a:p>
            <a:pPr>
              <a:lnSpc>
                <a:spcPct val="90000"/>
              </a:lnSpc>
              <a:spcBef>
                <a:spcPts val="1000"/>
              </a:spcBef>
              <a:buClr>
                <a:schemeClr val="bg2">
                  <a:lumMod val="40000"/>
                  <a:lumOff val="60000"/>
                </a:schemeClr>
              </a:buClr>
              <a:buSzPct val="80000"/>
              <a:buFont typeface="Wingdings 3" charset="2"/>
              <a:buChar char=""/>
            </a:pPr>
            <a:endParaRPr lang="en-US" sz="1500" b="1"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500" b="1"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500" b="1"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500" b="1"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500" b="1" dirty="0">
              <a:latin typeface="+mj-lt"/>
              <a:ea typeface="+mj-ea"/>
              <a:cs typeface="+mj-cs"/>
            </a:endParaRPr>
          </a:p>
        </p:txBody>
      </p:sp>
      <p:pic>
        <p:nvPicPr>
          <p:cNvPr id="5" name="Picture 2" descr="Znalezione obrazy dla zapytania zaburzenia osobowości">
            <a:extLst>
              <a:ext uri="{FF2B5EF4-FFF2-40B4-BE49-F238E27FC236}">
                <a16:creationId xmlns:a16="http://schemas.microsoft.com/office/drawing/2014/main" id="{7DC0BC1A-7724-4D82-AB87-E121C456DC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49" r="2" b="18161"/>
          <a:stretch/>
        </p:blipFill>
        <p:spPr bwMode="auto">
          <a:xfrm>
            <a:off x="6094412" y="3482108"/>
            <a:ext cx="5449888" cy="2766290"/>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4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536781" y="305012"/>
            <a:ext cx="4793473" cy="1675975"/>
          </a:xfrm>
        </p:spPr>
        <p:txBody>
          <a:bodyPr vert="horz" lIns="91440" tIns="45720" rIns="91440" bIns="45720" rtlCol="0" anchor="t">
            <a:normAutofit/>
          </a:bodyPr>
          <a:lstStyle/>
          <a:p>
            <a:pPr algn="ctr">
              <a:lnSpc>
                <a:spcPct val="90000"/>
              </a:lnSpc>
            </a:pPr>
            <a:r>
              <a:rPr lang="en-US" sz="3200" b="1" dirty="0">
                <a:latin typeface="Candara" panose="020E0502030303020204" pitchFamily="34" charset="0"/>
              </a:rPr>
              <a:t>OD ZDROWIA DO ZABURZENIA</a:t>
            </a:r>
            <a:br>
              <a:rPr lang="en-US" sz="3200" b="1" dirty="0">
                <a:latin typeface="Candara" panose="020E0502030303020204" pitchFamily="34" charset="0"/>
              </a:rPr>
            </a:br>
            <a:endParaRPr lang="en-US" sz="3200" b="1" dirty="0">
              <a:latin typeface="Candara" panose="020E0502030303020204" pitchFamily="34" charset="0"/>
            </a:endParaRPr>
          </a:p>
        </p:txBody>
      </p:sp>
      <p:pic>
        <p:nvPicPr>
          <p:cNvPr id="5" name="Picture 2" descr="Znalezione obrazy dla zapytania zaburzenia osobowości">
            <a:extLst>
              <a:ext uri="{FF2B5EF4-FFF2-40B4-BE49-F238E27FC236}">
                <a16:creationId xmlns:a16="http://schemas.microsoft.com/office/drawing/2014/main" id="{7DC0BC1A-7724-4D82-AB87-E121C456D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49" r="2" b="18161"/>
          <a:stretch/>
        </p:blipFill>
        <p:spPr bwMode="auto">
          <a:xfrm>
            <a:off x="6094412" y="609137"/>
            <a:ext cx="5449888" cy="2766290"/>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ole tekstowe 3">
            <a:extLst>
              <a:ext uri="{FF2B5EF4-FFF2-40B4-BE49-F238E27FC236}">
                <a16:creationId xmlns:a16="http://schemas.microsoft.com/office/drawing/2014/main" id="{5831A364-317D-4EE9-A9B5-1F91148C29E2}"/>
              </a:ext>
            </a:extLst>
          </p:cNvPr>
          <p:cNvSpPr txBox="1"/>
          <p:nvPr/>
        </p:nvSpPr>
        <p:spPr>
          <a:xfrm>
            <a:off x="228600" y="1500810"/>
            <a:ext cx="5865811" cy="5052178"/>
          </a:xfrm>
          <a:prstGeom prst="rect">
            <a:avLst/>
          </a:prstGeom>
        </p:spPr>
        <p:txBody>
          <a:bodyPr vert="horz" lIns="91440" tIns="45720" rIns="91440" bIns="45720" rtlCol="0">
            <a:normAutofit/>
          </a:bodyPr>
          <a:lstStyle/>
          <a:p>
            <a:pPr algn="ctr">
              <a:lnSpc>
                <a:spcPct val="124000"/>
              </a:lnSpc>
              <a:spcBef>
                <a:spcPts val="1000"/>
              </a:spcBef>
              <a:buClr>
                <a:schemeClr val="bg2">
                  <a:lumMod val="40000"/>
                  <a:lumOff val="60000"/>
                </a:schemeClr>
              </a:buClr>
              <a:buSzPct val="80000"/>
            </a:pPr>
            <a:r>
              <a:rPr lang="en-US" sz="2500" b="1" dirty="0">
                <a:latin typeface="Candara" panose="020E0502030303020204" pitchFamily="34" charset="0"/>
                <a:ea typeface="+mj-ea"/>
                <a:cs typeface="+mj-cs"/>
              </a:rPr>
              <a:t>DOJRZAŁOŚĆ OSOBOWOŚCI JAKO:</a:t>
            </a:r>
          </a:p>
          <a:p>
            <a:pPr algn="ctr">
              <a:lnSpc>
                <a:spcPct val="124000"/>
              </a:lnSpc>
              <a:spcBef>
                <a:spcPts val="1000"/>
              </a:spcBef>
              <a:buClr>
                <a:schemeClr val="bg2">
                  <a:lumMod val="40000"/>
                  <a:lumOff val="60000"/>
                </a:schemeClr>
              </a:buClr>
              <a:buSzPct val="80000"/>
            </a:pPr>
            <a:r>
              <a:rPr lang="en-US" sz="2500" b="1" dirty="0">
                <a:latin typeface="Candara" panose="020E0502030303020204" pitchFamily="34" charset="0"/>
                <a:ea typeface="+mj-ea"/>
                <a:cs typeface="+mj-cs"/>
              </a:rPr>
              <a:t>OBECNOŚĆ MECHANIZMÓW OBRONNYCH</a:t>
            </a:r>
          </a:p>
          <a:p>
            <a:pPr marL="342900" indent="-342900">
              <a:lnSpc>
                <a:spcPct val="12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od prymitywnych (pierwotnych) po dojrzałe</a:t>
            </a:r>
          </a:p>
          <a:p>
            <a:pPr marL="342900" indent="-342900">
              <a:lnSpc>
                <a:spcPct val="12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np. projekcja, zaprzeczenie, racjonalizacja, spirytualizacja</a:t>
            </a:r>
          </a:p>
          <a:p>
            <a:pPr marL="342900" indent="-342900">
              <a:lnSpc>
                <a:spcPct val="124000"/>
              </a:lnSpc>
              <a:spcBef>
                <a:spcPts val="1000"/>
              </a:spcBef>
              <a:buClr>
                <a:schemeClr val="bg2">
                  <a:lumMod val="40000"/>
                  <a:lumOff val="60000"/>
                </a:schemeClr>
              </a:buClr>
              <a:buSzPct val="80000"/>
              <a:buFont typeface="Wingdings" pitchFamily="2" charset="2"/>
              <a:buChar char="ü"/>
            </a:pPr>
            <a:r>
              <a:rPr lang="pl-PL" sz="2500" b="1" dirty="0">
                <a:latin typeface="Candara" panose="020E0502030303020204" pitchFamily="34" charset="0"/>
                <a:ea typeface="+mj-ea"/>
                <a:cs typeface="+mj-cs"/>
              </a:rPr>
              <a:t>chronią przed bólem psychicznym, relacją, dają poczucie kontroli  </a:t>
            </a: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p:txBody>
      </p:sp>
      <p:pic>
        <p:nvPicPr>
          <p:cNvPr id="3074" name="Picture 2" descr="Jakie mechanizmy obronne stosuje umysł, aby chronić nas przed trudnymi  doświadczeniami? | PSYCHOLOGIA WYGLĄDU">
            <a:extLst>
              <a:ext uri="{FF2B5EF4-FFF2-40B4-BE49-F238E27FC236}">
                <a16:creationId xmlns:a16="http://schemas.microsoft.com/office/drawing/2014/main" id="{6F6AE29B-44FB-D84C-A9C7-B9431B5107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31" r="2" b="2"/>
          <a:stretch/>
        </p:blipFill>
        <p:spPr bwMode="auto">
          <a:xfrm>
            <a:off x="6094412" y="3482108"/>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798219" y="258417"/>
            <a:ext cx="3153102" cy="1298712"/>
          </a:xfrm>
        </p:spPr>
        <p:txBody>
          <a:bodyPr vert="horz" lIns="91440" tIns="45720" rIns="91440" bIns="45720" rtlCol="0" anchor="t">
            <a:normAutofit fontScale="90000"/>
          </a:bodyPr>
          <a:lstStyle/>
          <a:p>
            <a:pPr algn="ctr">
              <a:lnSpc>
                <a:spcPct val="90000"/>
              </a:lnSpc>
            </a:pPr>
            <a:r>
              <a:rPr lang="en-US" sz="3200" b="1" dirty="0">
                <a:latin typeface="Candara" panose="020E0502030303020204" pitchFamily="34" charset="0"/>
              </a:rPr>
              <a:t>OD ZDROWIA DO ZABURZENIA</a:t>
            </a:r>
            <a:br>
              <a:rPr lang="en-US" sz="2500" dirty="0">
                <a:latin typeface="Candara" panose="020E0502030303020204" pitchFamily="34" charset="0"/>
              </a:rPr>
            </a:br>
            <a:endParaRPr lang="en-US" sz="2500" dirty="0">
              <a:latin typeface="Candara" panose="020E0502030303020204" pitchFamily="34" charset="0"/>
            </a:endParaRPr>
          </a:p>
        </p:txBody>
      </p:sp>
      <p:pic>
        <p:nvPicPr>
          <p:cNvPr id="4098" name="Picture 2" descr="Potęga (nie)świadomości – Trzecie dno">
            <a:extLst>
              <a:ext uri="{FF2B5EF4-FFF2-40B4-BE49-F238E27FC236}">
                <a16:creationId xmlns:a16="http://schemas.microsoft.com/office/drawing/2014/main" id="{3AD5DA90-4014-EC4A-AFA1-F1D85DBC1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03" r="7119" b="2"/>
          <a:stretch/>
        </p:blipFill>
        <p:spPr bwMode="auto">
          <a:xfrm>
            <a:off x="4790597" y="609368"/>
            <a:ext cx="3232084"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5" name="Picture 2" descr="Znalezione obrazy dla zapytania zaburzenia osobowości">
            <a:extLst>
              <a:ext uri="{FF2B5EF4-FFF2-40B4-BE49-F238E27FC236}">
                <a16:creationId xmlns:a16="http://schemas.microsoft.com/office/drawing/2014/main" id="{7DC0BC1A-7724-4D82-AB87-E121C456DC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38" r="28335"/>
          <a:stretch/>
        </p:blipFill>
        <p:spPr bwMode="auto">
          <a:xfrm>
            <a:off x="8312215" y="609601"/>
            <a:ext cx="3232084" cy="5638797"/>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4100" name="Rectangle 70">
            <a:extLst>
              <a:ext uri="{FF2B5EF4-FFF2-40B4-BE49-F238E27FC236}">
                <a16:creationId xmlns:a16="http://schemas.microsoft.com/office/drawing/2014/main" id="{B54E2689-26D4-44B0-9175-57BD88CF2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ole tekstowe 3">
            <a:extLst>
              <a:ext uri="{FF2B5EF4-FFF2-40B4-BE49-F238E27FC236}">
                <a16:creationId xmlns:a16="http://schemas.microsoft.com/office/drawing/2014/main" id="{5831A364-317D-4EE9-A9B5-1F91148C29E2}"/>
              </a:ext>
            </a:extLst>
          </p:cNvPr>
          <p:cNvSpPr txBox="1"/>
          <p:nvPr/>
        </p:nvSpPr>
        <p:spPr>
          <a:xfrm>
            <a:off x="248477" y="1557129"/>
            <a:ext cx="4252585" cy="4572001"/>
          </a:xfrm>
          <a:prstGeom prst="rect">
            <a:avLst/>
          </a:prstGeom>
        </p:spPr>
        <p:txBody>
          <a:bodyPr vert="horz" lIns="91440" tIns="45720" rIns="91440" bIns="45720" rtlCol="0">
            <a:noAutofit/>
          </a:bodyPr>
          <a:lstStyle/>
          <a:p>
            <a:pPr algn="ctr">
              <a:spcBef>
                <a:spcPts val="1000"/>
              </a:spcBef>
              <a:buClr>
                <a:schemeClr val="bg2">
                  <a:lumMod val="40000"/>
                  <a:lumOff val="60000"/>
                </a:schemeClr>
              </a:buClr>
              <a:buSzPct val="80000"/>
            </a:pPr>
            <a:r>
              <a:rPr lang="pl-PL" sz="2500" b="1" dirty="0">
                <a:latin typeface="Candara" panose="020E0502030303020204" pitchFamily="34" charset="0"/>
                <a:ea typeface="+mj-ea"/>
                <a:cs typeface="+mj-cs"/>
              </a:rPr>
              <a:t>DOJRZAŁOŚĆ OSOBOWOŚCI JAKO:</a:t>
            </a:r>
          </a:p>
          <a:p>
            <a:pPr algn="ctr">
              <a:spcBef>
                <a:spcPts val="1000"/>
              </a:spcBef>
              <a:buClr>
                <a:schemeClr val="bg2">
                  <a:lumMod val="40000"/>
                  <a:lumOff val="60000"/>
                </a:schemeClr>
              </a:buClr>
              <a:buSzPct val="80000"/>
            </a:pPr>
            <a:endParaRPr lang="pl-PL" sz="2500" b="1" dirty="0">
              <a:latin typeface="Candara" panose="020E0502030303020204" pitchFamily="34" charset="0"/>
              <a:ea typeface="+mj-ea"/>
              <a:cs typeface="+mj-cs"/>
            </a:endParaRPr>
          </a:p>
          <a:p>
            <a:pPr algn="ctr">
              <a:spcBef>
                <a:spcPts val="1000"/>
              </a:spcBef>
              <a:buClr>
                <a:schemeClr val="bg2">
                  <a:lumMod val="40000"/>
                  <a:lumOff val="60000"/>
                </a:schemeClr>
              </a:buClr>
              <a:buSzPct val="80000"/>
            </a:pPr>
            <a:r>
              <a:rPr lang="pl-PL" sz="2500" b="1" dirty="0">
                <a:latin typeface="Candara" panose="020E0502030303020204" pitchFamily="34" charset="0"/>
                <a:ea typeface="+mj-ea"/>
                <a:cs typeface="+mj-cs"/>
              </a:rPr>
              <a:t>STOSUNEK PROCESÓW ŚWIADOMYCH DO NIEŚWIADOMYCH</a:t>
            </a:r>
          </a:p>
          <a:p>
            <a:pPr algn="ctr">
              <a:spcBef>
                <a:spcPts val="1000"/>
              </a:spcBef>
              <a:buClr>
                <a:schemeClr val="bg2">
                  <a:lumMod val="40000"/>
                  <a:lumOff val="60000"/>
                </a:schemeClr>
              </a:buClr>
              <a:buSzPct val="80000"/>
              <a:buFont typeface="Wingdings 3" charset="2"/>
              <a:buChar char=""/>
            </a:pPr>
            <a:endParaRPr lang="pl-PL" sz="2500" b="1" dirty="0">
              <a:latin typeface="Candara" panose="020E0502030303020204" pitchFamily="34" charset="0"/>
              <a:ea typeface="+mj-ea"/>
              <a:cs typeface="+mj-cs"/>
            </a:endParaRPr>
          </a:p>
          <a:p>
            <a:pPr algn="ctr">
              <a:spcBef>
                <a:spcPts val="1000"/>
              </a:spcBef>
              <a:buClr>
                <a:schemeClr val="bg2">
                  <a:lumMod val="40000"/>
                  <a:lumOff val="60000"/>
                </a:schemeClr>
              </a:buClr>
              <a:buSzPct val="80000"/>
            </a:pPr>
            <a:r>
              <a:rPr lang="pl-PL" sz="2500" b="1" dirty="0">
                <a:latin typeface="Candara" panose="020E0502030303020204" pitchFamily="34" charset="0"/>
                <a:ea typeface="+mj-ea"/>
                <a:cs typeface="+mj-cs"/>
              </a:rPr>
              <a:t>Nie wszystko, co przeżywam jest świadome, część jest wyparta!</a:t>
            </a:r>
          </a:p>
          <a:p>
            <a:pPr>
              <a:spcBef>
                <a:spcPts val="1000"/>
              </a:spcBef>
              <a:buClr>
                <a:schemeClr val="bg2">
                  <a:lumMod val="40000"/>
                  <a:lumOff val="60000"/>
                </a:schemeClr>
              </a:buClr>
              <a:buSzPct val="80000"/>
              <a:buFont typeface="Wingdings 3" charset="2"/>
              <a:buChar char=""/>
            </a:pPr>
            <a:endParaRPr lang="en-US" sz="2500" dirty="0">
              <a:latin typeface="Candara" panose="020E0502030303020204" pitchFamily="34" charset="0"/>
              <a:ea typeface="+mj-ea"/>
              <a:cs typeface="+mj-cs"/>
            </a:endParaRPr>
          </a:p>
          <a:p>
            <a:pPr>
              <a:spcBef>
                <a:spcPts val="1000"/>
              </a:spcBef>
              <a:buClr>
                <a:schemeClr val="bg2">
                  <a:lumMod val="40000"/>
                  <a:lumOff val="60000"/>
                </a:schemeClr>
              </a:buClr>
              <a:buSzPct val="80000"/>
              <a:buFont typeface="Wingdings 3" charset="2"/>
              <a:buChar char=""/>
            </a:pPr>
            <a:endParaRPr lang="en-US" sz="2500" dirty="0">
              <a:latin typeface="Candara" panose="020E0502030303020204" pitchFamily="34" charset="0"/>
              <a:ea typeface="+mj-ea"/>
              <a:cs typeface="+mj-cs"/>
            </a:endParaRPr>
          </a:p>
          <a:p>
            <a:pPr>
              <a:spcBef>
                <a:spcPts val="1000"/>
              </a:spcBef>
              <a:buClr>
                <a:schemeClr val="bg2">
                  <a:lumMod val="40000"/>
                  <a:lumOff val="60000"/>
                </a:schemeClr>
              </a:buClr>
              <a:buSzPct val="80000"/>
              <a:buFont typeface="Wingdings 3" charset="2"/>
              <a:buChar char=""/>
            </a:pPr>
            <a:endParaRPr lang="en-US" sz="2500" dirty="0">
              <a:latin typeface="Candara" panose="020E0502030303020204" pitchFamily="34" charset="0"/>
              <a:ea typeface="+mj-ea"/>
              <a:cs typeface="+mj-cs"/>
            </a:endParaRPr>
          </a:p>
        </p:txBody>
      </p:sp>
    </p:spTree>
    <p:extLst>
      <p:ext uri="{BB962C8B-B14F-4D97-AF65-F5344CB8AC3E}">
        <p14:creationId xmlns:p14="http://schemas.microsoft.com/office/powerpoint/2010/main" val="19312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646111" y="609601"/>
            <a:ext cx="4793473" cy="1675975"/>
          </a:xfrm>
        </p:spPr>
        <p:txBody>
          <a:bodyPr vert="horz" lIns="91440" tIns="45720" rIns="91440" bIns="45720" rtlCol="0" anchor="t">
            <a:normAutofit/>
          </a:bodyPr>
          <a:lstStyle/>
          <a:p>
            <a:pPr algn="ctr">
              <a:lnSpc>
                <a:spcPct val="90000"/>
              </a:lnSpc>
            </a:pPr>
            <a:r>
              <a:rPr lang="en-US" sz="3200" b="1" dirty="0">
                <a:latin typeface="Candara" panose="020E0502030303020204" pitchFamily="34" charset="0"/>
              </a:rPr>
              <a:t>OD ZDROWIA DO ZABURZENIA</a:t>
            </a:r>
            <a:br>
              <a:rPr lang="en-US" sz="3600" dirty="0"/>
            </a:br>
            <a:endParaRPr lang="en-US" sz="3600" dirty="0"/>
          </a:p>
        </p:txBody>
      </p:sp>
      <p:pic>
        <p:nvPicPr>
          <p:cNvPr id="5122" name="Picture 2" descr="Wpis pamiętnika odchudzania Kora1986: Mamy go! | Vitalia">
            <a:extLst>
              <a:ext uri="{FF2B5EF4-FFF2-40B4-BE49-F238E27FC236}">
                <a16:creationId xmlns:a16="http://schemas.microsoft.com/office/drawing/2014/main" id="{6E43CC32-93F7-A64B-85AA-3399CDCC2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65" r="2" b="5299"/>
          <a:stretch/>
        </p:blipFill>
        <p:spPr bwMode="auto">
          <a:xfrm>
            <a:off x="6094412" y="609137"/>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pole tekstowe 3">
            <a:extLst>
              <a:ext uri="{FF2B5EF4-FFF2-40B4-BE49-F238E27FC236}">
                <a16:creationId xmlns:a16="http://schemas.microsoft.com/office/drawing/2014/main" id="{5831A364-317D-4EE9-A9B5-1F91148C29E2}"/>
              </a:ext>
            </a:extLst>
          </p:cNvPr>
          <p:cNvSpPr txBox="1"/>
          <p:nvPr/>
        </p:nvSpPr>
        <p:spPr>
          <a:xfrm>
            <a:off x="129209" y="2484544"/>
            <a:ext cx="5864087" cy="3763855"/>
          </a:xfrm>
          <a:prstGeom prst="rect">
            <a:avLst/>
          </a:prstGeom>
        </p:spPr>
        <p:txBody>
          <a:bodyPr vert="horz" lIns="91440" tIns="45720" rIns="91440" bIns="45720" rtlCol="0">
            <a:normAutofit/>
          </a:bodyPr>
          <a:lstStyle/>
          <a:p>
            <a:pPr algn="ctr">
              <a:spcBef>
                <a:spcPts val="1000"/>
              </a:spcBef>
              <a:buClr>
                <a:schemeClr val="bg2">
                  <a:lumMod val="40000"/>
                  <a:lumOff val="60000"/>
                </a:schemeClr>
              </a:buClr>
              <a:buSzPct val="80000"/>
            </a:pPr>
            <a:r>
              <a:rPr lang="en-US" sz="2400" b="1" dirty="0">
                <a:latin typeface="Candara" panose="020E0502030303020204" pitchFamily="34" charset="0"/>
                <a:ea typeface="+mj-ea"/>
                <a:cs typeface="+mj-cs"/>
              </a:rPr>
              <a:t>DOJRZAŁOŚĆ OSOBOWOŚCI JAKO:</a:t>
            </a:r>
          </a:p>
          <a:p>
            <a:pPr algn="ctr">
              <a:spcBef>
                <a:spcPts val="1000"/>
              </a:spcBef>
              <a:buClr>
                <a:schemeClr val="bg2">
                  <a:lumMod val="40000"/>
                  <a:lumOff val="60000"/>
                </a:schemeClr>
              </a:buClr>
              <a:buSzPct val="80000"/>
            </a:pPr>
            <a:endParaRPr lang="en-US" sz="2400" dirty="0">
              <a:latin typeface="Candara" panose="020E0502030303020204" pitchFamily="34" charset="0"/>
              <a:ea typeface="+mj-ea"/>
              <a:cs typeface="+mj-cs"/>
            </a:endParaRPr>
          </a:p>
          <a:p>
            <a:pPr marL="285750" indent="-285750">
              <a:lnSpc>
                <a:spcPct val="114000"/>
              </a:lnSpc>
              <a:spcBef>
                <a:spcPts val="1000"/>
              </a:spcBef>
              <a:buClr>
                <a:schemeClr val="bg2">
                  <a:lumMod val="40000"/>
                  <a:lumOff val="60000"/>
                </a:schemeClr>
              </a:buClr>
              <a:buSzPct val="80000"/>
              <a:buFont typeface="Wingdings" pitchFamily="2" charset="2"/>
              <a:buChar char="ü"/>
            </a:pPr>
            <a:r>
              <a:rPr lang="pl-PL" sz="2400" b="1" dirty="0">
                <a:latin typeface="Candara" panose="020E0502030303020204" pitchFamily="34" charset="0"/>
                <a:ea typeface="+mj-ea"/>
                <a:cs typeface="+mj-cs"/>
              </a:rPr>
              <a:t>umiejętność radzenia sobie z frustracją, napięciem (praca) </a:t>
            </a:r>
          </a:p>
          <a:p>
            <a:pPr marL="285750" indent="-285750">
              <a:lnSpc>
                <a:spcPct val="114000"/>
              </a:lnSpc>
              <a:spcBef>
                <a:spcPts val="1000"/>
              </a:spcBef>
              <a:buClr>
                <a:schemeClr val="bg2">
                  <a:lumMod val="40000"/>
                  <a:lumOff val="60000"/>
                </a:schemeClr>
              </a:buClr>
              <a:buSzPct val="80000"/>
              <a:buFont typeface="Wingdings" pitchFamily="2" charset="2"/>
              <a:buChar char="ü"/>
            </a:pPr>
            <a:endParaRPr lang="pl-PL" sz="2400" b="1" dirty="0">
              <a:latin typeface="Candara" panose="020E0502030303020204" pitchFamily="34" charset="0"/>
              <a:ea typeface="+mj-ea"/>
              <a:cs typeface="+mj-cs"/>
            </a:endParaRPr>
          </a:p>
          <a:p>
            <a:pPr marL="285750" indent="-285750">
              <a:lnSpc>
                <a:spcPct val="114000"/>
              </a:lnSpc>
              <a:spcBef>
                <a:spcPts val="1000"/>
              </a:spcBef>
              <a:buClr>
                <a:schemeClr val="bg2">
                  <a:lumMod val="40000"/>
                  <a:lumOff val="60000"/>
                </a:schemeClr>
              </a:buClr>
              <a:buSzPct val="80000"/>
              <a:buFont typeface="Wingdings" pitchFamily="2" charset="2"/>
              <a:buChar char="ü"/>
            </a:pPr>
            <a:r>
              <a:rPr lang="pl-PL" sz="2400" b="1" dirty="0">
                <a:latin typeface="Candara" panose="020E0502030303020204" pitchFamily="34" charset="0"/>
                <a:ea typeface="+mj-ea"/>
                <a:cs typeface="+mj-cs"/>
              </a:rPr>
              <a:t>zdolność do tworzenia relacji głębokich </a:t>
            </a:r>
            <a:br>
              <a:rPr lang="pl-PL" sz="2400" b="1" dirty="0">
                <a:latin typeface="Candara" panose="020E0502030303020204" pitchFamily="34" charset="0"/>
                <a:ea typeface="+mj-ea"/>
                <a:cs typeface="+mj-cs"/>
              </a:rPr>
            </a:br>
            <a:r>
              <a:rPr lang="pl-PL" sz="2400" b="1" dirty="0">
                <a:latin typeface="Candara" panose="020E0502030303020204" pitchFamily="34" charset="0"/>
                <a:ea typeface="+mj-ea"/>
                <a:cs typeface="+mj-cs"/>
              </a:rPr>
              <a:t>(opartych na bliskości i ufności)</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5" name="Picture 2" descr="Znalezione obrazy dla zapytania zaburzenia osobowości">
            <a:extLst>
              <a:ext uri="{FF2B5EF4-FFF2-40B4-BE49-F238E27FC236}">
                <a16:creationId xmlns:a16="http://schemas.microsoft.com/office/drawing/2014/main" id="{7DC0BC1A-7724-4D82-AB87-E121C456DC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49" r="2" b="18161"/>
          <a:stretch/>
        </p:blipFill>
        <p:spPr bwMode="auto">
          <a:xfrm>
            <a:off x="6094412" y="3482108"/>
            <a:ext cx="5449888" cy="2766290"/>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zaburzenia osobowości">
            <a:extLst>
              <a:ext uri="{FF2B5EF4-FFF2-40B4-BE49-F238E27FC236}">
                <a16:creationId xmlns:a16="http://schemas.microsoft.com/office/drawing/2014/main" id="{7DC0BC1A-7724-4D82-AB87-E121C456DC84}"/>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t="7214" b="14115"/>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19F82D6-8C36-446A-B601-041DB38E6915}"/>
              </a:ext>
            </a:extLst>
          </p:cNvPr>
          <p:cNvSpPr>
            <a:spLocks noGrp="1"/>
          </p:cNvSpPr>
          <p:nvPr>
            <p:ph type="title"/>
          </p:nvPr>
        </p:nvSpPr>
        <p:spPr>
          <a:xfrm>
            <a:off x="295077" y="255004"/>
            <a:ext cx="10786367" cy="1148179"/>
          </a:xfrm>
        </p:spPr>
        <p:txBody>
          <a:bodyPr>
            <a:noAutofit/>
          </a:bodyPr>
          <a:lstStyle/>
          <a:p>
            <a:pPr algn="ctr"/>
            <a:r>
              <a:rPr lang="pl-PL" sz="4400" b="1" dirty="0">
                <a:solidFill>
                  <a:schemeClr val="tx1">
                    <a:lumMod val="95000"/>
                    <a:lumOff val="5000"/>
                  </a:schemeClr>
                </a:solidFill>
                <a:latin typeface="Candara" panose="020E0502030303020204" pitchFamily="34" charset="0"/>
              </a:rPr>
              <a:t>OD ZDROWIA DO ZABURZENIA</a:t>
            </a:r>
            <a:br>
              <a:rPr lang="pl-PL" sz="4400" b="1" dirty="0">
                <a:latin typeface="Candara" panose="020E0502030303020204" pitchFamily="34" charset="0"/>
              </a:rPr>
            </a:br>
            <a:endParaRPr lang="pl-PL" sz="4400" b="1" dirty="0">
              <a:latin typeface="Candara" panose="020E0502030303020204" pitchFamily="34" charset="0"/>
            </a:endParaRPr>
          </a:p>
        </p:txBody>
      </p:sp>
      <p:sp>
        <p:nvSpPr>
          <p:cNvPr id="4" name="pole tekstowe 3">
            <a:extLst>
              <a:ext uri="{FF2B5EF4-FFF2-40B4-BE49-F238E27FC236}">
                <a16:creationId xmlns:a16="http://schemas.microsoft.com/office/drawing/2014/main" id="{5831A364-317D-4EE9-A9B5-1F91148C29E2}"/>
              </a:ext>
            </a:extLst>
          </p:cNvPr>
          <p:cNvSpPr txBox="1"/>
          <p:nvPr/>
        </p:nvSpPr>
        <p:spPr>
          <a:xfrm>
            <a:off x="181584" y="1528689"/>
            <a:ext cx="11828833" cy="6078587"/>
          </a:xfrm>
          <a:prstGeom prst="rect">
            <a:avLst/>
          </a:prstGeom>
          <a:noFill/>
        </p:spPr>
        <p:txBody>
          <a:bodyPr wrap="square" rtlCol="0">
            <a:spAutoFit/>
          </a:bodyPr>
          <a:lstStyle/>
          <a:p>
            <a:pPr algn="ctr"/>
            <a:r>
              <a:rPr lang="pl-PL" sz="2800" b="1" dirty="0">
                <a:latin typeface="Candara" panose="020E0502030303020204" pitchFamily="34" charset="0"/>
              </a:rPr>
              <a:t>DOJRZAŁOŚĆ OSOBOWOŚCI JAKO:</a:t>
            </a:r>
          </a:p>
          <a:p>
            <a:pPr algn="ctr"/>
            <a:endParaRPr lang="pl-PL" sz="2800" b="1" dirty="0">
              <a:latin typeface="Candara" panose="020E0502030303020204" pitchFamily="34" charset="0"/>
            </a:endParaRPr>
          </a:p>
          <a:p>
            <a:pPr algn="ctr"/>
            <a:r>
              <a:rPr lang="pl-PL" sz="2800" b="1" dirty="0">
                <a:latin typeface="Candara" panose="020E0502030303020204" pitchFamily="34" charset="0"/>
              </a:rPr>
              <a:t>RELACJA DO RZECZYWISTOŚCI (</a:t>
            </a:r>
            <a:r>
              <a:rPr lang="pl-PL" sz="2800" b="1" i="1" dirty="0">
                <a:latin typeface="Candara" panose="020E0502030303020204" pitchFamily="34" charset="0"/>
              </a:rPr>
              <a:t>REALITY TESTING), </a:t>
            </a:r>
            <a:r>
              <a:rPr lang="pl-PL" sz="2800" b="1" dirty="0">
                <a:latin typeface="Candara" panose="020E0502030303020204" pitchFamily="34" charset="0"/>
              </a:rPr>
              <a:t>W TYM WGLĄD W SIEBIE</a:t>
            </a:r>
            <a:endParaRPr lang="pl-PL" sz="2800" b="1" i="1" dirty="0">
              <a:latin typeface="Candara" panose="020E0502030303020204" pitchFamily="34" charset="0"/>
            </a:endParaRPr>
          </a:p>
          <a:p>
            <a:pPr algn="ctr"/>
            <a:endParaRPr lang="pl-PL" sz="2800" b="1" dirty="0">
              <a:latin typeface="Candara" panose="020E0502030303020204" pitchFamily="34" charset="0"/>
            </a:endParaRPr>
          </a:p>
          <a:p>
            <a:pPr algn="ctr"/>
            <a:r>
              <a:rPr lang="pl-PL" sz="2800" b="1" dirty="0">
                <a:latin typeface="Candara" panose="020E0502030303020204" pitchFamily="34" charset="0"/>
              </a:rPr>
              <a:t>OBECNOŚĆ MECHANIZMÓW OBRONNYCH</a:t>
            </a:r>
          </a:p>
          <a:p>
            <a:pPr algn="ctr"/>
            <a:endParaRPr lang="pl-PL" sz="2800" b="1" dirty="0">
              <a:latin typeface="Candara" panose="020E0502030303020204" pitchFamily="34" charset="0"/>
            </a:endParaRPr>
          </a:p>
          <a:p>
            <a:pPr algn="ctr"/>
            <a:r>
              <a:rPr lang="pl-PL" sz="2800" b="1" dirty="0">
                <a:latin typeface="Candara" panose="020E0502030303020204" pitchFamily="34" charset="0"/>
              </a:rPr>
              <a:t>STOSUNEK PROCESÓW ŚWIADOMYCH DO NIEŚWIADOMYCH</a:t>
            </a:r>
          </a:p>
          <a:p>
            <a:pPr algn="ctr"/>
            <a:endParaRPr lang="pl-PL" sz="2800" b="1" dirty="0">
              <a:latin typeface="Candara" panose="020E0502030303020204" pitchFamily="34" charset="0"/>
            </a:endParaRPr>
          </a:p>
          <a:p>
            <a:pPr algn="ctr"/>
            <a:r>
              <a:rPr lang="pl-PL" sz="2800" b="1" dirty="0">
                <a:latin typeface="Candara" panose="020E0502030303020204" pitchFamily="34" charset="0"/>
              </a:rPr>
              <a:t>UMIEJĘTNOŚĆ RADZENIA SOBIE Z FRUSTRACJĄ, NAPIĘCIEM </a:t>
            </a:r>
            <a:r>
              <a:rPr lang="pl-PL" sz="2800" dirty="0">
                <a:latin typeface="Candara" panose="020E0502030303020204" pitchFamily="34" charset="0"/>
              </a:rPr>
              <a:t>(praca) </a:t>
            </a:r>
          </a:p>
          <a:p>
            <a:pPr algn="ctr"/>
            <a:endParaRPr lang="pl-PL" sz="2800" b="1" dirty="0">
              <a:latin typeface="Candara" panose="020E0502030303020204" pitchFamily="34" charset="0"/>
            </a:endParaRPr>
          </a:p>
          <a:p>
            <a:pPr algn="ctr"/>
            <a:r>
              <a:rPr lang="pl-PL" sz="2800" b="1" dirty="0">
                <a:latin typeface="Candara" panose="020E0502030303020204" pitchFamily="34" charset="0"/>
              </a:rPr>
              <a:t>ZDOLNOŚĆ DO TWORZENIA RELACJI GŁĘBOKICH </a:t>
            </a:r>
            <a:br>
              <a:rPr lang="pl-PL" sz="2800" b="1" dirty="0">
                <a:latin typeface="Candara" panose="020E0502030303020204" pitchFamily="34" charset="0"/>
              </a:rPr>
            </a:br>
            <a:r>
              <a:rPr lang="pl-PL" sz="2800" dirty="0">
                <a:latin typeface="Candara" panose="020E0502030303020204" pitchFamily="34" charset="0"/>
              </a:rPr>
              <a:t>(opartych na bliskości i ufności)</a:t>
            </a:r>
          </a:p>
          <a:p>
            <a:endParaRPr lang="pl-PL" sz="2800" b="1" dirty="0">
              <a:latin typeface="Candara" panose="020E0502030303020204" pitchFamily="34" charset="0"/>
            </a:endParaRPr>
          </a:p>
          <a:p>
            <a:endParaRPr lang="pl-PL" sz="2500" b="1" dirty="0"/>
          </a:p>
        </p:txBody>
      </p:sp>
      <p:pic>
        <p:nvPicPr>
          <p:cNvPr id="12290" name="Picture 2" descr="Znalezione obrazy dla zapytania KRYZYS KAPŁAŃSKI">
            <a:extLst>
              <a:ext uri="{FF2B5EF4-FFF2-40B4-BE49-F238E27FC236}">
                <a16:creationId xmlns:a16="http://schemas.microsoft.com/office/drawing/2014/main" id="{3A68FAC0-68E5-41C6-AB78-2961583F6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377" y="129497"/>
            <a:ext cx="2454040" cy="1570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81504" y="235645"/>
            <a:ext cx="10796631" cy="971880"/>
          </a:xfrm>
        </p:spPr>
        <p:txBody>
          <a:bodyPr>
            <a:noAutofit/>
          </a:bodyPr>
          <a:lstStyle/>
          <a:p>
            <a:pPr algn="ctr"/>
            <a:r>
              <a:rPr lang="pl-PL" sz="3200" b="1" dirty="0">
                <a:solidFill>
                  <a:schemeClr val="tx1"/>
                </a:solidFill>
                <a:latin typeface="Candara" panose="020E0502030303020204" pitchFamily="34" charset="0"/>
              </a:rPr>
              <a:t>KRYTERIA OSOBOWOŚCI DOJRZAŁEJ</a:t>
            </a:r>
          </a:p>
        </p:txBody>
      </p:sp>
      <p:sp>
        <p:nvSpPr>
          <p:cNvPr id="5" name="Podtytuł 4"/>
          <p:cNvSpPr>
            <a:spLocks noGrp="1"/>
          </p:cNvSpPr>
          <p:nvPr>
            <p:ph type="subTitle" idx="1"/>
          </p:nvPr>
        </p:nvSpPr>
        <p:spPr>
          <a:xfrm>
            <a:off x="358140" y="1672823"/>
            <a:ext cx="11643360" cy="1634257"/>
          </a:xfrm>
        </p:spPr>
        <p:txBody>
          <a:bodyPr>
            <a:normAutofit/>
          </a:bodyPr>
          <a:lstStyle/>
          <a:p>
            <a:pPr algn="l"/>
            <a:r>
              <a:rPr lang="pl-PL" sz="2800" b="1" dirty="0">
                <a:solidFill>
                  <a:schemeClr val="tx1"/>
                </a:solidFill>
                <a:effectLst/>
                <a:latin typeface="Candara" panose="020E0502030303020204" pitchFamily="34" charset="0"/>
              </a:rPr>
              <a:t>1. ROZSZERZONY ZASIĘG JA posiadanie dobrze rozwiniętego </a:t>
            </a:r>
            <a:br>
              <a:rPr lang="pl-PL" sz="2800" b="1" dirty="0">
                <a:solidFill>
                  <a:schemeClr val="tx1"/>
                </a:solidFill>
                <a:effectLst/>
                <a:latin typeface="Candara" panose="020E0502030303020204" pitchFamily="34" charset="0"/>
              </a:rPr>
            </a:br>
            <a:r>
              <a:rPr lang="pl-PL" sz="2800" b="1" dirty="0">
                <a:solidFill>
                  <a:schemeClr val="tx1"/>
                </a:solidFill>
                <a:effectLst/>
                <a:latin typeface="Candara" panose="020E0502030303020204" pitchFamily="34" charset="0"/>
              </a:rPr>
              <a:t>i rozbudowanego obrazu siebie; zdolność rozumienia siebie.</a:t>
            </a:r>
          </a:p>
          <a:p>
            <a:endParaRPr lang="pl-PL" sz="2800" dirty="0">
              <a:latin typeface="Candara" panose="020E0502030303020204" pitchFamily="34" charset="0"/>
            </a:endParaRPr>
          </a:p>
        </p:txBody>
      </p:sp>
      <p:sp>
        <p:nvSpPr>
          <p:cNvPr id="11" name="pole tekstowe 10"/>
          <p:cNvSpPr txBox="1"/>
          <p:nvPr/>
        </p:nvSpPr>
        <p:spPr>
          <a:xfrm>
            <a:off x="358140" y="3177496"/>
            <a:ext cx="10546080" cy="954107"/>
          </a:xfrm>
          <a:prstGeom prst="rect">
            <a:avLst/>
          </a:prstGeom>
          <a:noFill/>
        </p:spPr>
        <p:txBody>
          <a:bodyPr wrap="square" rtlCol="0">
            <a:spAutoFit/>
          </a:bodyPr>
          <a:lstStyle/>
          <a:p>
            <a:r>
              <a:rPr lang="pl-PL" sz="2800" b="1" dirty="0">
                <a:latin typeface="Candara" panose="020E0502030303020204" pitchFamily="34" charset="0"/>
              </a:rPr>
              <a:t>2. ADAPTACYJNOŚĆ I </a:t>
            </a:r>
            <a:r>
              <a:rPr lang="pl-PL" sz="2800" b="1">
                <a:latin typeface="Candara" panose="020E0502030303020204" pitchFamily="34" charset="0"/>
              </a:rPr>
              <a:t>ADEKWATNOŚĆ REAGOWANIA </a:t>
            </a:r>
            <a:r>
              <a:rPr lang="pl-PL" sz="2800" b="1" dirty="0">
                <a:latin typeface="Candara" panose="020E0502030303020204" pitchFamily="34" charset="0"/>
              </a:rPr>
              <a:t>umiejętność opanowania potrzeb wewnętrznych bez konfliktów</a:t>
            </a:r>
          </a:p>
        </p:txBody>
      </p:sp>
      <p:sp>
        <p:nvSpPr>
          <p:cNvPr id="14" name="pole tekstowe 13"/>
          <p:cNvSpPr txBox="1"/>
          <p:nvPr/>
        </p:nvSpPr>
        <p:spPr>
          <a:xfrm>
            <a:off x="358140" y="4811753"/>
            <a:ext cx="11353800" cy="954107"/>
          </a:xfrm>
          <a:prstGeom prst="rect">
            <a:avLst/>
          </a:prstGeom>
          <a:noFill/>
        </p:spPr>
        <p:txBody>
          <a:bodyPr wrap="square" rtlCol="0">
            <a:spAutoFit/>
          </a:bodyPr>
          <a:lstStyle/>
          <a:p>
            <a:r>
              <a:rPr lang="pl-PL" sz="2800" b="1" dirty="0">
                <a:latin typeface="Candara" panose="020E0502030303020204" pitchFamily="34" charset="0"/>
              </a:rPr>
              <a:t>3. ODPORNOŚĆ NA FRUSTRACJĘ, czyli zdolność odraczania gratyfikacji, posiadanie bezpieczeństwa emocjonalnego i zdolność do „</a:t>
            </a:r>
            <a:r>
              <a:rPr lang="pl-PL" sz="2800" b="1" dirty="0" err="1">
                <a:latin typeface="Candara" panose="020E0502030303020204" pitchFamily="34" charset="0"/>
              </a:rPr>
              <a:t>samokojenia</a:t>
            </a:r>
            <a:r>
              <a:rPr lang="pl-PL" sz="2800" b="1" dirty="0">
                <a:latin typeface="Candara" panose="020E0502030303020204" pitchFamily="34" charset="0"/>
              </a:rPr>
              <a:t>”.</a:t>
            </a:r>
          </a:p>
        </p:txBody>
      </p:sp>
    </p:spTree>
    <p:extLst>
      <p:ext uri="{BB962C8B-B14F-4D97-AF65-F5344CB8AC3E}">
        <p14:creationId xmlns:p14="http://schemas.microsoft.com/office/powerpoint/2010/main" val="35982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52904" y="281082"/>
            <a:ext cx="10796631" cy="971880"/>
          </a:xfrm>
        </p:spPr>
        <p:txBody>
          <a:bodyPr>
            <a:noAutofit/>
          </a:bodyPr>
          <a:lstStyle/>
          <a:p>
            <a:pPr algn="ctr"/>
            <a:r>
              <a:rPr lang="pl-PL" sz="3200" b="1" dirty="0">
                <a:solidFill>
                  <a:schemeClr val="tx1"/>
                </a:solidFill>
                <a:latin typeface="Candara" panose="020E0502030303020204" pitchFamily="34" charset="0"/>
              </a:rPr>
              <a:t>KRYTERIA OSOBOWOŚCI DOJRZAŁEJ</a:t>
            </a:r>
          </a:p>
        </p:txBody>
      </p:sp>
      <p:sp>
        <p:nvSpPr>
          <p:cNvPr id="5" name="Podtytuł 4"/>
          <p:cNvSpPr>
            <a:spLocks noGrp="1"/>
          </p:cNvSpPr>
          <p:nvPr>
            <p:ph type="subTitle" idx="1"/>
          </p:nvPr>
        </p:nvSpPr>
        <p:spPr>
          <a:xfrm>
            <a:off x="396240" y="1672823"/>
            <a:ext cx="11109960" cy="1049867"/>
          </a:xfrm>
        </p:spPr>
        <p:txBody>
          <a:bodyPr>
            <a:noAutofit/>
          </a:bodyPr>
          <a:lstStyle/>
          <a:p>
            <a:pPr algn="l"/>
            <a:r>
              <a:rPr lang="pl-PL" sz="2800" b="1" dirty="0">
                <a:solidFill>
                  <a:schemeClr val="tx1"/>
                </a:solidFill>
                <a:effectLst/>
                <a:latin typeface="Candara" panose="020E0502030303020204" pitchFamily="34" charset="0"/>
              </a:rPr>
              <a:t>4. RADOŚĆ ŻYCIA – </a:t>
            </a:r>
            <a:r>
              <a:rPr lang="pl-PL" sz="2800" b="1" i="1" dirty="0">
                <a:solidFill>
                  <a:schemeClr val="tx1"/>
                </a:solidFill>
                <a:effectLst/>
                <a:latin typeface="Candara" panose="020E0502030303020204" pitchFamily="34" charset="0"/>
              </a:rPr>
              <a:t>QUALITY OF LIVE I SZCZĘŚĆIE </a:t>
            </a:r>
            <a:r>
              <a:rPr lang="pl-PL" sz="2800" b="1" dirty="0">
                <a:solidFill>
                  <a:schemeClr val="tx1"/>
                </a:solidFill>
                <a:effectLst/>
                <a:latin typeface="Candara" panose="020E0502030303020204" pitchFamily="34" charset="0"/>
              </a:rPr>
              <a:t>funkcjonowanie z dozą optymizmu, posiadanie naturalnego entuzjazmu</a:t>
            </a:r>
          </a:p>
          <a:p>
            <a:pPr algn="l"/>
            <a:endParaRPr lang="pl-PL" sz="2800" dirty="0">
              <a:latin typeface="Candara" panose="020E0502030303020204" pitchFamily="34" charset="0"/>
            </a:endParaRPr>
          </a:p>
        </p:txBody>
      </p:sp>
      <p:sp>
        <p:nvSpPr>
          <p:cNvPr id="4" name="pole tekstowe 3"/>
          <p:cNvSpPr txBox="1"/>
          <p:nvPr/>
        </p:nvSpPr>
        <p:spPr>
          <a:xfrm>
            <a:off x="457200" y="3142551"/>
            <a:ext cx="10988040" cy="1815882"/>
          </a:xfrm>
          <a:prstGeom prst="rect">
            <a:avLst/>
          </a:prstGeom>
          <a:noFill/>
        </p:spPr>
        <p:txBody>
          <a:bodyPr wrap="square" rtlCol="0">
            <a:spAutoFit/>
          </a:bodyPr>
          <a:lstStyle/>
          <a:p>
            <a:r>
              <a:rPr lang="pl-PL" sz="2800" b="1" dirty="0">
                <a:latin typeface="Candara" panose="020E0502030303020204" pitchFamily="34" charset="0"/>
              </a:rPr>
              <a:t>5. ZDOLNOŚĆ OBIEKTYWIZACJI SAMEGO SIEBIE umiejętność widzenia siebie w kategoriach zewnętrznych: krytykowanie siebie, poczucie humoru</a:t>
            </a:r>
          </a:p>
          <a:p>
            <a:endParaRPr lang="pl-PL" sz="2800" dirty="0">
              <a:latin typeface="Candara" panose="020E0502030303020204" pitchFamily="34" charset="0"/>
            </a:endParaRPr>
          </a:p>
        </p:txBody>
      </p:sp>
      <p:sp>
        <p:nvSpPr>
          <p:cNvPr id="6" name="pole tekstowe 5"/>
          <p:cNvSpPr txBox="1"/>
          <p:nvPr/>
        </p:nvSpPr>
        <p:spPr>
          <a:xfrm>
            <a:off x="457200" y="4790345"/>
            <a:ext cx="10988040" cy="1815882"/>
          </a:xfrm>
          <a:prstGeom prst="rect">
            <a:avLst/>
          </a:prstGeom>
          <a:noFill/>
        </p:spPr>
        <p:txBody>
          <a:bodyPr wrap="square" rtlCol="0">
            <a:spAutoFit/>
          </a:bodyPr>
          <a:lstStyle/>
          <a:p>
            <a:r>
              <a:rPr lang="pl-PL" sz="2800" b="1" dirty="0">
                <a:latin typeface="Candara" panose="020E0502030303020204" pitchFamily="34" charset="0"/>
              </a:rPr>
              <a:t>6. JEDNOCZĄCA FILOZOFIA ŻYCIA - skrystalizowany światopogląd, umiejętność patrzenia na wszystkie dziedziny życia, integrowanie się człowieka w świecie, „TRANSGRESJA”</a:t>
            </a:r>
          </a:p>
          <a:p>
            <a:endParaRPr lang="pl-PL" sz="2800" dirty="0">
              <a:latin typeface="Candara" panose="020E0502030303020204" pitchFamily="34" charset="0"/>
            </a:endParaRPr>
          </a:p>
        </p:txBody>
      </p:sp>
    </p:spTree>
    <p:extLst>
      <p:ext uri="{BB962C8B-B14F-4D97-AF65-F5344CB8AC3E}">
        <p14:creationId xmlns:p14="http://schemas.microsoft.com/office/powerpoint/2010/main" val="12504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55</TotalTime>
  <Words>1305</Words>
  <Application>Microsoft Macintosh PowerPoint</Application>
  <PresentationFormat>Panoramiczny</PresentationFormat>
  <Paragraphs>141</Paragraphs>
  <Slides>27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27</vt:i4>
      </vt:variant>
    </vt:vector>
  </HeadingPairs>
  <TitlesOfParts>
    <vt:vector size="33" baseType="lpstr">
      <vt:lpstr>Arial</vt:lpstr>
      <vt:lpstr>Candara</vt:lpstr>
      <vt:lpstr>Century Gothic</vt:lpstr>
      <vt:lpstr>Wingdings</vt:lpstr>
      <vt:lpstr>Wingdings 3</vt:lpstr>
      <vt:lpstr>Jon</vt:lpstr>
      <vt:lpstr> W STRONĘ DOJRZAŁOŚCI  kryteria dojrzałości osobowościowej     </vt:lpstr>
      <vt:lpstr>Prezentacja programu PowerPoint</vt:lpstr>
      <vt:lpstr>OD ZDROWIA DO ZABURZENIA </vt:lpstr>
      <vt:lpstr>OD ZDROWIA DO ZABURZENIA </vt:lpstr>
      <vt:lpstr>OD ZDROWIA DO ZABURZENIA </vt:lpstr>
      <vt:lpstr>OD ZDROWIA DO ZABURZENIA </vt:lpstr>
      <vt:lpstr>OD ZDROWIA DO ZABURZENIA </vt:lpstr>
      <vt:lpstr>KRYTERIA OSOBOWOŚCI DOJRZAŁEJ</vt:lpstr>
      <vt:lpstr>KRYTERIA OSOBOWOŚCI DOJRZAŁEJ</vt:lpstr>
      <vt:lpstr>OD ZDROWIA DO ZABURZENIA </vt:lpstr>
      <vt:lpstr>W stronę dojrzałości </vt:lpstr>
      <vt:lpstr>W stronę dojrzałości </vt:lpstr>
      <vt:lpstr>Prezentacja programu PowerPoint</vt:lpstr>
      <vt:lpstr>Prezentacja programu PowerPoint</vt:lpstr>
      <vt:lpstr> W STRONĘ DOJRZAŁOŚCI   Wgląd emocjonalny    </vt:lpstr>
      <vt:lpstr>Prezentacja programu PowerPoint</vt:lpstr>
      <vt:lpstr>Prezentacja programu PowerPoint</vt:lpstr>
      <vt:lpstr>Prezentacja programu PowerPoint</vt:lpstr>
      <vt:lpstr>Prezentacja programu PowerPoint</vt:lpstr>
      <vt:lpstr>MITY NA TEMAT EMOCJI </vt:lpstr>
      <vt:lpstr>MITY NA TEMAT EMOCJI </vt:lpstr>
      <vt:lpstr>Emocje w nauczaniu Kościoła</vt:lpstr>
      <vt:lpstr>Emocje w nauczaniu Kościoła</vt:lpstr>
      <vt:lpstr>Emocje w nauczaniu Kościoła</vt:lpstr>
      <vt:lpstr>LĘK – funkcja adaptacyjna (ostrzega przed zagrożeniem), układ – „uciekaj”, unikaj  </vt:lpstr>
      <vt:lpstr>Kiedy emocje stają się dysfunkcyjne   </vt:lpstr>
      <vt:lpstr>Emocje i rozwój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RODZICE I DZIECI,   CZYLI  BLISKOŚĆ,  AUTONOMIA  I GRANICE W RELACJACH   (NIE TYLKO Z RODZICAMI) </dc:title>
  <dc:creator>Krzysztof Matuszewski</dc:creator>
  <cp:lastModifiedBy>Krzysztof Matuszewski</cp:lastModifiedBy>
  <cp:revision>11</cp:revision>
  <dcterms:created xsi:type="dcterms:W3CDTF">2020-11-20T10:55:34Z</dcterms:created>
  <dcterms:modified xsi:type="dcterms:W3CDTF">2021-03-01T14:47:05Z</dcterms:modified>
</cp:coreProperties>
</file>